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76" r:id="rId4"/>
    <p:sldId id="265" r:id="rId5"/>
    <p:sldId id="259" r:id="rId6"/>
    <p:sldId id="277" r:id="rId7"/>
    <p:sldId id="280" r:id="rId8"/>
    <p:sldId id="279" r:id="rId9"/>
    <p:sldId id="281" r:id="rId10"/>
    <p:sldId id="314" r:id="rId11"/>
    <p:sldId id="285" r:id="rId12"/>
    <p:sldId id="264" r:id="rId13"/>
    <p:sldId id="303" r:id="rId14"/>
    <p:sldId id="298" r:id="rId15"/>
    <p:sldId id="274" r:id="rId16"/>
    <p:sldId id="312" r:id="rId17"/>
    <p:sldId id="308" r:id="rId18"/>
    <p:sldId id="315" r:id="rId19"/>
    <p:sldId id="309" r:id="rId20"/>
    <p:sldId id="307" r:id="rId21"/>
    <p:sldId id="310" r:id="rId22"/>
    <p:sldId id="275" r:id="rId23"/>
    <p:sldId id="304" r:id="rId24"/>
    <p:sldId id="300" r:id="rId25"/>
    <p:sldId id="323" r:id="rId26"/>
    <p:sldId id="327" r:id="rId27"/>
    <p:sldId id="328" r:id="rId28"/>
    <p:sldId id="262" r:id="rId29"/>
  </p:sldIdLst>
  <p:sldSz cx="6858000" cy="9906000" type="A4"/>
  <p:notesSz cx="7099300" cy="10234613"/>
  <p:custDataLst>
    <p:tags r:id="rId31"/>
  </p:custData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C00"/>
    <a:srgbClr val="FDFD03"/>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72" autoAdjust="0"/>
    <p:restoredTop sz="94660"/>
  </p:normalViewPr>
  <p:slideViewPr>
    <p:cSldViewPr>
      <p:cViewPr varScale="1">
        <p:scale>
          <a:sx n="73" d="100"/>
          <a:sy n="73" d="100"/>
        </p:scale>
        <p:origin x="3408" y="72"/>
      </p:cViewPr>
      <p:guideLst>
        <p:guide orient="horz" pos="312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A81ED5FF-51F2-4AA9-9E9C-8A6C369E3DAD}" type="datetimeFigureOut">
              <a:rPr lang="zh-HK" altLang="en-US" smtClean="0"/>
              <a:t>19/8/2020</a:t>
            </a:fld>
            <a:endParaRPr lang="zh-HK" altLang="en-US"/>
          </a:p>
        </p:txBody>
      </p:sp>
      <p:sp>
        <p:nvSpPr>
          <p:cNvPr id="4" name="投影片影像版面配置區 3"/>
          <p:cNvSpPr>
            <a:spLocks noGrp="1" noRot="1" noChangeAspect="1"/>
          </p:cNvSpPr>
          <p:nvPr>
            <p:ph type="sldImg" idx="2"/>
          </p:nvPr>
        </p:nvSpPr>
        <p:spPr>
          <a:xfrm>
            <a:off x="2354263" y="1279525"/>
            <a:ext cx="2390775" cy="34544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6" name="頁尾版面配置區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45A4EB0C-0B76-48BB-B2B3-88DB0BBE06A3}" type="slidenum">
              <a:rPr lang="zh-HK" altLang="en-US" smtClean="0"/>
              <a:t>‹#›</a:t>
            </a:fld>
            <a:endParaRPr lang="zh-HK" altLang="en-US"/>
          </a:p>
        </p:txBody>
      </p:sp>
    </p:spTree>
    <p:extLst>
      <p:ext uri="{BB962C8B-B14F-4D97-AF65-F5344CB8AC3E}">
        <p14:creationId xmlns:p14="http://schemas.microsoft.com/office/powerpoint/2010/main" val="1260014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TW" altLang="en-US" dirty="0"/>
          </a:p>
        </p:txBody>
      </p:sp>
      <p:sp>
        <p:nvSpPr>
          <p:cNvPr id="4" name="Slide Number Placeholder 3"/>
          <p:cNvSpPr>
            <a:spLocks noGrp="1"/>
          </p:cNvSpPr>
          <p:nvPr>
            <p:ph type="sldNum" sz="quarter" idx="10"/>
          </p:nvPr>
        </p:nvSpPr>
        <p:spPr/>
        <p:txBody>
          <a:bodyPr/>
          <a:lstStyle/>
          <a:p>
            <a:fld id="{52B8E3BD-ED8F-40CE-A96B-CEF2783072B7}" type="slidenum">
              <a:rPr lang="zh-TW" altLang="en-US" smtClean="0"/>
              <a:pPr/>
              <a:t>26</a:t>
            </a:fld>
            <a:endParaRPr lang="zh-TW" altLang="en-US"/>
          </a:p>
        </p:txBody>
      </p:sp>
    </p:spTree>
    <p:extLst>
      <p:ext uri="{BB962C8B-B14F-4D97-AF65-F5344CB8AC3E}">
        <p14:creationId xmlns:p14="http://schemas.microsoft.com/office/powerpoint/2010/main" val="870906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514350" y="3077283"/>
            <a:ext cx="5829300" cy="2123369"/>
          </a:xfrm>
        </p:spPr>
        <p:txBody>
          <a:bodyPr/>
          <a:lstStyle/>
          <a:p>
            <a:r>
              <a:rPr lang="zh-TW" altLang="en-US"/>
              <a:t>按一下以編輯母片標題樣式</a:t>
            </a:r>
          </a:p>
        </p:txBody>
      </p:sp>
      <p:sp>
        <p:nvSpPr>
          <p:cNvPr id="3" name="副標題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418BCC7F-EC1C-4F60-95C4-528B9C9D6352}" type="datetimeFigureOut">
              <a:rPr lang="zh-TW" altLang="en-US" smtClean="0"/>
              <a:pPr/>
              <a:t>2020/8/19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EF3C40F-FA80-4641-A6E9-38D9B8246BA5}"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18BCC7F-EC1C-4F60-95C4-528B9C9D6352}" type="datetimeFigureOut">
              <a:rPr lang="zh-TW" altLang="en-US" smtClean="0"/>
              <a:pPr/>
              <a:t>2020/8/19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EF3C40F-FA80-4641-A6E9-38D9B8246BA5}"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3729037" y="529697"/>
            <a:ext cx="1157288" cy="1126807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257175" y="529697"/>
            <a:ext cx="3357563" cy="1126807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18BCC7F-EC1C-4F60-95C4-528B9C9D6352}" type="datetimeFigureOut">
              <a:rPr lang="zh-TW" altLang="en-US" smtClean="0"/>
              <a:pPr/>
              <a:t>2020/8/19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EF3C40F-FA80-4641-A6E9-38D9B8246BA5}"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18BCC7F-EC1C-4F60-95C4-528B9C9D6352}" type="datetimeFigureOut">
              <a:rPr lang="zh-TW" altLang="en-US" smtClean="0"/>
              <a:pPr/>
              <a:t>2020/8/19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EF3C40F-FA80-4641-A6E9-38D9B8246BA5}"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541735" y="6365522"/>
            <a:ext cx="5829300" cy="1967442"/>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541735" y="4198587"/>
            <a:ext cx="5829300" cy="216693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418BCC7F-EC1C-4F60-95C4-528B9C9D6352}" type="datetimeFigureOut">
              <a:rPr lang="zh-TW" altLang="en-US" smtClean="0"/>
              <a:pPr/>
              <a:t>2020/8/19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EF3C40F-FA80-4641-A6E9-38D9B8246BA5}"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257176" y="3081867"/>
            <a:ext cx="2257425" cy="87159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2628901" y="3081867"/>
            <a:ext cx="2257425" cy="87159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418BCC7F-EC1C-4F60-95C4-528B9C9D6352}" type="datetimeFigureOut">
              <a:rPr lang="zh-TW" altLang="en-US" smtClean="0"/>
              <a:pPr/>
              <a:t>2020/8/19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EF3C40F-FA80-4641-A6E9-38D9B8246BA5}"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342900" y="396699"/>
            <a:ext cx="6172200" cy="1651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3483769"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3483769"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418BCC7F-EC1C-4F60-95C4-528B9C9D6352}" type="datetimeFigureOut">
              <a:rPr lang="zh-TW" altLang="en-US" smtClean="0"/>
              <a:pPr/>
              <a:t>2020/8/19</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AEF3C40F-FA80-4641-A6E9-38D9B8246BA5}"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418BCC7F-EC1C-4F60-95C4-528B9C9D6352}" type="datetimeFigureOut">
              <a:rPr lang="zh-TW" altLang="en-US" smtClean="0"/>
              <a:pPr/>
              <a:t>2020/8/19</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AEF3C40F-FA80-4641-A6E9-38D9B8246BA5}"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418BCC7F-EC1C-4F60-95C4-528B9C9D6352}" type="datetimeFigureOut">
              <a:rPr lang="zh-TW" altLang="en-US" smtClean="0"/>
              <a:pPr/>
              <a:t>2020/8/19</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AEF3C40F-FA80-4641-A6E9-38D9B8246BA5}"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342901" y="394406"/>
            <a:ext cx="2256235" cy="1678517"/>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2681287"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342901"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418BCC7F-EC1C-4F60-95C4-528B9C9D6352}" type="datetimeFigureOut">
              <a:rPr lang="zh-TW" altLang="en-US" smtClean="0"/>
              <a:pPr/>
              <a:t>2020/8/19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EF3C40F-FA80-4641-A6E9-38D9B8246BA5}"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344216" y="6934201"/>
            <a:ext cx="4114800" cy="818622"/>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344216" y="7752823"/>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418BCC7F-EC1C-4F60-95C4-528B9C9D6352}" type="datetimeFigureOut">
              <a:rPr lang="zh-TW" altLang="en-US" smtClean="0"/>
              <a:pPr/>
              <a:t>2020/8/19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EF3C40F-FA80-4641-A6E9-38D9B8246BA5}"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342900" y="2311402"/>
            <a:ext cx="6172200" cy="653750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342900" y="9181396"/>
            <a:ext cx="1600200" cy="527402"/>
          </a:xfrm>
          <a:prstGeom prst="rect">
            <a:avLst/>
          </a:prstGeom>
        </p:spPr>
        <p:txBody>
          <a:bodyPr vert="horz" lIns="91440" tIns="45720" rIns="91440" bIns="45720" rtlCol="0" anchor="ctr"/>
          <a:lstStyle>
            <a:lvl1pPr algn="l">
              <a:defRPr sz="1200">
                <a:solidFill>
                  <a:schemeClr val="tx1">
                    <a:tint val="75000"/>
                  </a:schemeClr>
                </a:solidFill>
              </a:defRPr>
            </a:lvl1pPr>
          </a:lstStyle>
          <a:p>
            <a:fld id="{418BCC7F-EC1C-4F60-95C4-528B9C9D6352}" type="datetimeFigureOut">
              <a:rPr lang="zh-TW" altLang="en-US" smtClean="0"/>
              <a:pPr/>
              <a:t>2020/8/19</a:t>
            </a:fld>
            <a:endParaRPr lang="zh-TW" altLang="en-US"/>
          </a:p>
        </p:txBody>
      </p:sp>
      <p:sp>
        <p:nvSpPr>
          <p:cNvPr id="5" name="頁尾版面配置區 4"/>
          <p:cNvSpPr>
            <a:spLocks noGrp="1"/>
          </p:cNvSpPr>
          <p:nvPr>
            <p:ph type="ftr" sz="quarter" idx="3"/>
          </p:nvPr>
        </p:nvSpPr>
        <p:spPr>
          <a:xfrm>
            <a:off x="2343150" y="9181396"/>
            <a:ext cx="2171700" cy="52740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4914900" y="9181396"/>
            <a:ext cx="1600200" cy="527402"/>
          </a:xfrm>
          <a:prstGeom prst="rect">
            <a:avLst/>
          </a:prstGeom>
        </p:spPr>
        <p:txBody>
          <a:bodyPr vert="horz" lIns="91440" tIns="45720" rIns="91440" bIns="45720" rtlCol="0" anchor="ctr"/>
          <a:lstStyle>
            <a:lvl1pPr algn="r">
              <a:defRPr sz="1200">
                <a:solidFill>
                  <a:schemeClr val="tx1">
                    <a:tint val="75000"/>
                  </a:schemeClr>
                </a:solidFill>
              </a:defRPr>
            </a:lvl1pPr>
          </a:lstStyle>
          <a:p>
            <a:fld id="{AEF3C40F-FA80-4641-A6E9-38D9B8246BA5}"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jpeg"/></Relationships>
</file>

<file path=ppt/slides/_rels/slide1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jpeg"/><Relationship Id="rId7" Type="http://schemas.openxmlformats.org/officeDocument/2006/relationships/image" Target="../media/image52.pn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3.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4.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1.jpeg"/><Relationship Id="rId7" Type="http://schemas.openxmlformats.org/officeDocument/2006/relationships/image" Target="../media/image74.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hyperlink" Target="http://www.google.com.hk/imgres?imgurl&amp;imgrefurl=http://www.amityfoundation.org/hk/?q=Partner&amp;h=0&amp;w=0&amp;sz=1&amp;tbnid=xL-vqgT41Ti71M&amp;tbnh=188&amp;tbnw=268&amp;prev=/search?q=WSD&amp;tbm=isch&amp;tbo=u&amp;zoom=1&amp;q=WSD&amp;docid=jVd4Ms0CtsaPoM&amp;ei=csbrUYK2IcaViAeDg4HABA&amp;ved=0CAIQsCU" TargetMode="External"/><Relationship Id="rId9"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pn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jpe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85.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7.png"/><Relationship Id="rId4" Type="http://schemas.microsoft.com/office/2007/relationships/hdphoto" Target="../media/hdphoto1.wdp"/><Relationship Id="rId9" Type="http://schemas.openxmlformats.org/officeDocument/2006/relationships/image" Target="../media/image89.jpeg"/></Relationships>
</file>

<file path=ppt/slides/_rels/slide18.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60.jpeg"/><Relationship Id="rId7" Type="http://schemas.openxmlformats.org/officeDocument/2006/relationships/image" Target="../media/image93.jpe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52.png"/><Relationship Id="rId7" Type="http://schemas.openxmlformats.org/officeDocument/2006/relationships/image" Target="../media/image99.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jpeg"/></Relationships>
</file>

<file path=ppt/slides/_rels/slide21.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5.jpeg"/><Relationship Id="rId7" Type="http://schemas.openxmlformats.org/officeDocument/2006/relationships/image" Target="../media/image108.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9.emf"/><Relationship Id="rId4" Type="http://schemas.openxmlformats.org/officeDocument/2006/relationships/image" Target="../media/image106.jpeg"/></Relationships>
</file>

<file path=ppt/slides/_rels/slide22.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1.jpeg"/><Relationship Id="rId7" Type="http://schemas.openxmlformats.org/officeDocument/2006/relationships/image" Target="../media/image114.jpeg"/><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2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jpe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28.jpeg"/><Relationship Id="rId2" Type="http://schemas.openxmlformats.org/officeDocument/2006/relationships/image" Target="../media/image124.jpeg"/><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26.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2.jpeg"/><Relationship Id="rId11" Type="http://schemas.openxmlformats.org/officeDocument/2006/relationships/image" Target="../media/image137.jpeg"/><Relationship Id="rId5" Type="http://schemas.openxmlformats.org/officeDocument/2006/relationships/image" Target="../media/image131.jpeg"/><Relationship Id="rId10" Type="http://schemas.openxmlformats.org/officeDocument/2006/relationships/image" Target="../media/image136.jpeg"/><Relationship Id="rId4" Type="http://schemas.openxmlformats.org/officeDocument/2006/relationships/image" Target="../media/image130.jpeg"/><Relationship Id="rId9" Type="http://schemas.openxmlformats.org/officeDocument/2006/relationships/image" Target="../media/image135.jpeg"/></Relationships>
</file>

<file path=ppt/slides/_rels/slide27.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image" Target="../media/image138.jpeg"/><Relationship Id="rId1" Type="http://schemas.openxmlformats.org/officeDocument/2006/relationships/slideLayout" Target="../slideLayouts/slideLayout2.xml"/><Relationship Id="rId6" Type="http://schemas.openxmlformats.org/officeDocument/2006/relationships/image" Target="../media/image142.jpeg"/><Relationship Id="rId11" Type="http://schemas.openxmlformats.org/officeDocument/2006/relationships/image" Target="../media/image72.jpeg"/><Relationship Id="rId5" Type="http://schemas.openxmlformats.org/officeDocument/2006/relationships/image" Target="../media/image141.jpeg"/><Relationship Id="rId10" Type="http://schemas.openxmlformats.org/officeDocument/2006/relationships/hyperlink" Target="http://www.google.com.hk/imgres?imgurl&amp;imgrefurl=http://www.amityfoundation.org/hk/?q=Partner&amp;h=0&amp;w=0&amp;sz=1&amp;tbnid=xL-vqgT41Ti71M&amp;tbnh=188&amp;tbnw=268&amp;prev=/search?q=WSD&amp;tbm=isch&amp;tbo=u&amp;zoom=1&amp;q=WSD&amp;docid=jVd4Ms0CtsaPoM&amp;ei=csbrUYK2IcaViAeDg4HABA&amp;ved=0CAIQsCU" TargetMode="External"/><Relationship Id="rId4" Type="http://schemas.openxmlformats.org/officeDocument/2006/relationships/image" Target="../media/image140.jpeg"/><Relationship Id="rId9" Type="http://schemas.openxmlformats.org/officeDocument/2006/relationships/image" Target="../media/image145.jpeg"/></Relationships>
</file>

<file path=ppt/slides/_rels/slide28.xml.rels><?xml version="1.0" encoding="UTF-8" standalone="yes"?>
<Relationships xmlns="http://schemas.openxmlformats.org/package/2006/relationships"><Relationship Id="rId3" Type="http://schemas.openxmlformats.org/officeDocument/2006/relationships/hyperlink" Target="mailto:info@kesford.com.hk" TargetMode="External"/><Relationship Id="rId2" Type="http://schemas.openxmlformats.org/officeDocument/2006/relationships/hyperlink" Target="http://www.kesford.com.hk/" TargetMode="External"/><Relationship Id="rId1" Type="http://schemas.openxmlformats.org/officeDocument/2006/relationships/slideLayout" Target="../slideLayouts/slideLayout2.xml"/><Relationship Id="rId5" Type="http://schemas.openxmlformats.org/officeDocument/2006/relationships/image" Target="../media/image146.jpe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jpeg"/></Relationships>
</file>

<file path=ppt/slides/_rels/slide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gif"/><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3167050"/>
            <a:ext cx="6309320" cy="57150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3737552" y="3095612"/>
            <a:ext cx="2571768" cy="707886"/>
          </a:xfrm>
          <a:prstGeom prst="rect">
            <a:avLst/>
          </a:prstGeom>
          <a:noFill/>
        </p:spPr>
        <p:txBody>
          <a:bodyPr wrap="square" rtlCol="0">
            <a:spAutoFit/>
          </a:bodyPr>
          <a:lstStyle/>
          <a:p>
            <a:r>
              <a:rPr lang="en-US" altLang="zh-TW" sz="4000" b="1" dirty="0">
                <a:solidFill>
                  <a:schemeClr val="bg1"/>
                </a:solidFill>
                <a:latin typeface="Dotum" pitchFamily="34" charset="-127"/>
                <a:ea typeface="Dotum" pitchFamily="34" charset="-127"/>
              </a:rPr>
              <a:t>KESFORD</a:t>
            </a:r>
            <a:endParaRPr lang="zh-TW" altLang="en-US" sz="4000" b="1" dirty="0">
              <a:solidFill>
                <a:schemeClr val="bg1"/>
              </a:solidFill>
              <a:latin typeface="Dotum" pitchFamily="34" charset="-127"/>
              <a:ea typeface="Dotum" pitchFamily="34" charset="-127"/>
            </a:endParaRPr>
          </a:p>
        </p:txBody>
      </p:sp>
      <p:sp>
        <p:nvSpPr>
          <p:cNvPr id="6" name="文字方塊 5"/>
          <p:cNvSpPr txBox="1"/>
          <p:nvPr/>
        </p:nvSpPr>
        <p:spPr>
          <a:xfrm>
            <a:off x="1873894" y="3362434"/>
            <a:ext cx="3643338" cy="1446550"/>
          </a:xfrm>
          <a:prstGeom prst="rect">
            <a:avLst/>
          </a:prstGeom>
          <a:noFill/>
        </p:spPr>
        <p:txBody>
          <a:bodyPr wrap="square" rtlCol="0">
            <a:spAutoFit/>
          </a:bodyPr>
          <a:lstStyle/>
          <a:p>
            <a:r>
              <a:rPr lang="en-US" altLang="zh-TW" sz="8800" dirty="0">
                <a:solidFill>
                  <a:schemeClr val="bg1">
                    <a:lumMod val="75000"/>
                  </a:schemeClr>
                </a:solidFill>
              </a:rPr>
              <a:t>P</a:t>
            </a:r>
            <a:r>
              <a:rPr lang="en-US" altLang="zh-TW" sz="6000" dirty="0">
                <a:solidFill>
                  <a:schemeClr val="bg1">
                    <a:lumMod val="75000"/>
                  </a:schemeClr>
                </a:solidFill>
              </a:rPr>
              <a:t>ortfolio</a:t>
            </a:r>
            <a:endParaRPr lang="zh-TW" altLang="en-US" sz="6000" dirty="0">
              <a:solidFill>
                <a:schemeClr val="bg1">
                  <a:lumMod val="75000"/>
                </a:schemeClr>
              </a:solidFill>
            </a:endParaRPr>
          </a:p>
        </p:txBody>
      </p:sp>
      <p:sp>
        <p:nvSpPr>
          <p:cNvPr id="12" name="Rectangle 11"/>
          <p:cNvSpPr/>
          <p:nvPr/>
        </p:nvSpPr>
        <p:spPr>
          <a:xfrm>
            <a:off x="116632" y="8193360"/>
            <a:ext cx="1264580" cy="8640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t>Waterproofing</a:t>
            </a:r>
            <a:endParaRPr lang="zh-TW" altLang="en-US" sz="1400" b="1" dirty="0"/>
          </a:p>
        </p:txBody>
      </p:sp>
      <p:sp>
        <p:nvSpPr>
          <p:cNvPr id="13" name="Rectangle 12"/>
          <p:cNvSpPr/>
          <p:nvPr/>
        </p:nvSpPr>
        <p:spPr>
          <a:xfrm>
            <a:off x="1498823" y="8193360"/>
            <a:ext cx="827769" cy="8640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t>Coating</a:t>
            </a:r>
            <a:endParaRPr lang="zh-TW" altLang="en-US" sz="1400" b="1" dirty="0"/>
          </a:p>
        </p:txBody>
      </p:sp>
      <p:sp>
        <p:nvSpPr>
          <p:cNvPr id="14" name="Rectangle 13"/>
          <p:cNvSpPr/>
          <p:nvPr/>
        </p:nvSpPr>
        <p:spPr>
          <a:xfrm>
            <a:off x="2444203" y="8193360"/>
            <a:ext cx="827769" cy="8640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t>Flooring</a:t>
            </a:r>
            <a:endParaRPr lang="zh-TW" altLang="en-US" sz="1400" b="1" dirty="0"/>
          </a:p>
        </p:txBody>
      </p:sp>
      <p:sp>
        <p:nvSpPr>
          <p:cNvPr id="15" name="Rectangle 14"/>
          <p:cNvSpPr/>
          <p:nvPr/>
        </p:nvSpPr>
        <p:spPr>
          <a:xfrm>
            <a:off x="3377752" y="8193360"/>
            <a:ext cx="981025" cy="86409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t>Expansion Joint</a:t>
            </a:r>
            <a:endParaRPr lang="zh-TW" altLang="en-US" sz="1400" b="1" dirty="0"/>
          </a:p>
        </p:txBody>
      </p:sp>
      <p:sp>
        <p:nvSpPr>
          <p:cNvPr id="20" name="Rectangle 19"/>
          <p:cNvSpPr/>
          <p:nvPr/>
        </p:nvSpPr>
        <p:spPr>
          <a:xfrm>
            <a:off x="4464557" y="8193360"/>
            <a:ext cx="981025" cy="86409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t>Concrete Repair</a:t>
            </a:r>
            <a:endParaRPr lang="zh-TW" altLang="en-US" sz="1400" b="1" dirty="0"/>
          </a:p>
        </p:txBody>
      </p:sp>
      <p:sp>
        <p:nvSpPr>
          <p:cNvPr id="22" name="Rectangle 21"/>
          <p:cNvSpPr/>
          <p:nvPr/>
        </p:nvSpPr>
        <p:spPr>
          <a:xfrm>
            <a:off x="5551363" y="8193360"/>
            <a:ext cx="1190006" cy="86409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t>Re-roofing</a:t>
            </a:r>
            <a:endParaRPr lang="zh-TW" altLang="en-US" sz="14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V="1">
            <a:off x="3389049" y="426531"/>
            <a:ext cx="3312368" cy="4571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314" name="AutoShape 2" descr="data:image/jpeg;base64,/9j/4AAQSkZJRgABAQAAAQABAAD/2wCEAAkGBhQSERUUExMTFRUWGSIaFRgWGRgaGxgYGBwYGBwcGh0cICcfGxkkGxwYHzAiIyksLCwsHB8xNTAqNSYrLCkBCQoKDgwOGg8PGiwkHBwpLCwpKSksLCwsLCkpKSwsLCwpLCwpLCwpLCwpLCksLCwpKSwpLCwsKSksKSksKSwsLP/AABEIAQMAwgMBIgACEQEDEQH/xAAcAAACAwEBAQEAAAAAAAAAAAAABQQGBwMCAQj/xABHEAACAQIEBAMDCAcGBQQDAAABAgMAEQQSITEFBiJBE1FhMnGBBxQjQlKRobEzYnKywdHwFSRzgpKiJUPC4fE0U5PDFmOD/8QAFwEBAQEBAAAAAAAAAAAAAAAAAAECA//EAB8RAQEBAAIDAQADAAAAAAAAAAABERIhAjFBUSJCYf/aAAwDAQACEQMRAD8A3GiiigKKKKAooooCioXE+MRYcXlcLf2RqWb0VRdmPuFUbmP5SnEUjwjw0RlRj0PLmchQAt8kZ1VuosbH2RQXrifGIcOuaaQIDsNSzHyVRdmPoATVB5m+VXJ0R/RXOUXAeUkkAWT2I911kPcdNU3l/mOTEYiaSRcqphnlJYl3LKsTqGc62BdxYWGh0qo8Kw1psKh1zSpf/wCTCIfxU3rWIsfOvFp0xE8XisCkZJkJLSMTFnPUdVUFlsEtT7gUhXgUzqBmDysubUXEr2v6aa0m49yticVj8WyIEjZjGJZDkQEpAgOaxJHQ46QdVq2vwTwOEywo/idLvcDL7TtIQAT2uV9betqudC3fJ5x4YnBrqS0YCm+5X6hPctbpJ+0j1Z6xP5POOrhZogTZZjIH8rZ1u3+V3DeimQ1tlYUUUUUBRRRQFFFFAUUUUBRRRQFFFFAUUUUBRRRQFZrzb8qDRExorxNlLBcoaUgZh3+jiuVIGYsTroCK0kmvznztxA4jiGIKDMxcRRgdylyBf/FRx/mqyaiRzJxWQphnLlGmRpprMzMyBg0alz1EFFk00Gp0tS2aIx8JiRPanxLm236KMwfD6RV++rTxfkV58RqUiw6xLBGfaYrGkl8qKb2/TJclbGxsRVlXg8eHjEcKBzDG3gs6q0gZxIZCLCwLPlJsBW8FO5U5ZmaHGmRWhTEr4Ubup2kklDsF9ojI0ZGwOlqsHLfKOGhbME8V1PTJL2Jyykog6Qwd7htSLLTbF4mOOIs8iqoYh3Zly2F1UF26MwIXpUswttUTl3ivz2bJhkk8NgWbEMrpFbKtgpbLNOekDTw13uDsXUE/Ep13JJysWI0Yqt5TqL5UFyNZGUa1HxXEGMCtHYwnpEi9S37ESXVTY/YDLpbPfdNjeWxIy/Op3njLtkhsIoEUK8i/RxWzMCFBYm51uNavPF8B/wAJkjiCxEQt4QyhQjLcpYAWFiAdqXcSMh4vgghwwTS8h0Ots5w+dTfcEFl9xrZ+SuNfOMMLtmePocnc29lj6kWv+sGHasqE/wA5wsbAASrIWK91kRQCvrfKQL+anvTD5PeL/NsdKpNonlZD6F5JMvbWzKT6CRydqzVbJRRRWVFFFFAUUUUBRRRQFFFFAUUUUBRRRQFFFFBE4tPkhc2ubaDub6WHrVM4RwiHDO5iRVIBZ3PU2Zi7MzMdFvmjJ2ppzrzCkKhSrucwIWJHldn6mVAidyFPtMgI7nWkXC0xGIjlmljGGjUWhBdXlMh6FZgq+HFYZR0AybXbz1EfcRxCOIxCR1UyGyKSVMjuUFkFi8mrOOhcvV7Y3qDxibGPI8SJHAmZQ00xRxdxY+Hh1Yqcu95ncXBsKncoctwRYwvGjO9xnnmPiysQgYkyNrch4/ZsOnavOOnzyA3veSRh5ZSJba3uf0qXA/GtZvtHvH8BRcLhlmBxExYuZZ0DPe5AsLWVUMmiiwAGmutT+RT1sSR7LMPc0rn4jX1r3zM4zYdBa4juFF2Ju0Z0VQZDbKNQNLi9JuE49sOrxo2aSOMeKiBZZQFW5uit4cJa1w0slz9mrswcTP0I2gCgl2vlC3hA6mJsu/c2PlVjxHH0+b+FkksyMokyhELWJAXNYkHYMq5bkC+orPX4ljJSqwwjBAKWSXEqJpwiZQSkYHhwHVRYKu5N9NbjxXgaRcNM4BlxEcQlMpN5ZTGC1i/UbEFwACQubp2FTy2rFRaJI4EkK28eXw2NtMzYeIo3x6luNyVFLeY8H4bTyIu0iyDXdvpQ6310PiW9z6U7xMUc/CyUYBJJcylRlteFQpH2TcA67bHUGo3FsHnSeHMWaOwYgHVj4LKLfrIy7aAnfQ1kapylxj5xhgWN3Q5JPMsvc+pFifIkjtTqsu+Sp5Bi8Sq28IgOwOlvEu4tprZs5P8AiHyArUayoooooCiiigKKKKAooooCiiigKKKKAoorxPOqKWdlVQLlmIAA8yToKCv81Y0qRlt9GjSEX7/U03IIWRfLUXqG0XhYSKMXYs4UaanwVJU21B1jXzvffWl3NfGYkZppZFjiJXI8hyBljKPZQQZJCT4miIQQfaF6V8f4jihGixwqyeHnz4lskSJZiLYdWLyF1VyFkc6jVVrcQ54PxLwjLKVzWz+yVCp1kAu5IjQeGIyVZs2mgqqx8yRNIkWFV8ZKtkvh7iNdEH0mJZdrKpvEgPT7VPcDwAjCTSYyY4x3ZYgHjVYogWyMIYh7HS5BOhIUbVy5chU4hQiqqKY1yqAEGRDJYCwU28bYdQ9a1JahdzjweZGkX520cKxl5IsOgj8SQBmu8hYyOtsgILMTvpTnlTg8OGwOMGHiRPo2F1uSxCOBmfUtre3lc6CovOEl5MTckhmCdrDMIItbHzzb5PfTLhwvgMVZcxZmFh3uRpqPJu5bTuRTOjeyDFH6dbkDok2ynXxYhvcKDpuLGrzOx+ZdyfB9b+yPcb/dVEjw0ksl0u1gQRD1kXkDEFyRGlraguf2aYYvmN1URl8N4YRo2RCz5QF9ppsojDAAM0eW4XOQSFp5eUWRU+AYMph1OcCKYqUBsCkjReMykknpP0rWIGUGTe4phxLBN88aQHKsmFiM4tYmyRBW963O/b9kVFfBM3CEXVJkkw+Qta8cuTKDYjsb3A3107VLhmM6MZVymXCNGyk3Ith5XAuLk9IWx3IAPcVgPvk5jKY+W5v4kCk6W6kyA/vX/wAwrS6yv5OXcYmHxGzOYmQkfWVSwVyNwSUca97gbVqlZUUUUUBRRRQFFFFAUUUUBRRRQFFFFAVHx8WaMguyDcsuW9hqR1A2BAtffyIOtSKTc34oJhJb/XAj+EhCE/AEn4UGe8F4BAcXHIUaSd7M7zs0rqzMpVR4gIUJlnUXFyO5pxzZic00vskFo4TqPYJjBvra3VNoxGxteufJ+ID4pjoAu9tgFUbm/wBuSUbkegqAYmnfOhZ7SO58PULm8UWMjEIuVpDdQ31B0126lY7POJzlcFB/+xyzBv2JD3U/Xyb+nVsaWcBxixzmeQ+GHkksSDnkKnwgFUdbm0Q06xa1raVD4xzbGnhIzNIVX6KLBJn0OhviHAjtdd0CkWNjXvkwz4l2ZkXBw5AxEbF8RLcKR4s7guRlO4sb26txWeX41j5x5kUNJiHSBDIXR8SxXaQzJkhU+K/1QVJS+U6VxxGJL4Np8NCcQgbLH85PhQszuiXXDoBmVSb3ls3SbE3vVai4TEjxTZS8jNmmeZvEJAgLWuzbBiu7X6dqvPEBbhUakXu620B9lywsApH1fsn470z9SX8UPG/OMUSuLxTNGFU+DARFCFdsuU2IBsAfaJ399aZxvAW4WUhCq8cAaG1rK6KCltLbgCxFjsdDWaxSHxmGoYRw+bHVpNrEkbdivbStW4ppg2Fv+Sf3R/X86WYsZ7w3i6S4FyOlneNijWJXJcMpuVN0LINd1MTG+Y294nHvBiMI+rJLhVjYC5yvaVM19wGW63PcISSAQFXDMOkULzlsqEYfxAWsgd1eMPpfLqqqxvsxbdVAsMajxcAjagoUYdrfOPCIYDQMM9iPQ+VYV54DDJHi+GvGRmIkilGpzIHeW4HcrnNidgx8xWxVi3J3FnaXCiT9JBMY5t9Wk8NAx9CBf3uQPZraaUFFFFQFFFFAUUUUBRRRQFFFFAUUUUBVD5643HbLOVw8aOeqZ7eIQrL9HHGTJIOom3SSQN6vhrHOd+Hw/OJMkaBwojV7XYSS6Xud2+mi1uxGUaVrxmpXrB4xZ8PiJMNFmSIFg2KXJC8jXYBIFtmBbXNKbjMDrSmLh8mMnWPGzyTqSmVEIjhuzSEAILZgFRdSG9rerRiHycOG58WYEWNumO8o8rC0Vu1LuT4C2LvmzAObWvb6JET2r2PUH01rckTUjnviFpZyls0cWQAaarGzAXAuB9MNyB76m8Afw8HjJACto2C6W1RGXYDzA8/fVb5mxheaUjQtOF21KiZYzbdrZYvqin+AkJ4ZKVGYyPl0FyQ7Iv2r7E7kHfal9H1VMbJ9Kq9TdErC+ZfZyRCwF2B12soq1c0T+Hw/C9rya6G36OZux01tuaracMLS2J1sQY4x4jgu+chlQZU6V/5mnrVi4pJ9DEMT83wsUVshxDBpCcpQ9CkIGsSPacanSp5eUJFMwUDSSOI4ywAjB0GUABj1AdIGu5BrQ+I8y4doWiSUMxiYArdkLKpJQOBlLgBjlBvZSdLaUnG86YQDLDBPj2FspmtHBcXIKoQEzC17iO+2tWfmDBTpAZZpl8NOp0ijCiNBqJEuWYyRmzamzAMMuotm+WtSKvDY4DG5xdRBASHuR0mX7Vu+uwsdhtftwTCurYXxSHdJB4bXBLxxzolzce10IrW0zeHuXo+ZWwXEAFUKYI1GX2TYyWKWBJiZWVkIJ0a26sK4cdLDD4SWPWSOSfTMVDoet0O9iVGh0KsBa3aIlS8SGGXxlAIixhElxfoJl16dgrxXN9bB9iddtw82dFYC2YA2PqL9qw/GQsIsU9yTmiYXI/SB8QjX8jd7EA2vdR7JJ0blnnGJsQ+Ce0ci3MHZZI9SFXydV+r3XUXs1lVbqKKKgKKKKAooooCiiigKKKKAooooOeIayn+t6xriuLzyZwEPiStISbEFUDsmlwDa+GGrEgjYVp/NfExDAxzorFTkzMFBe1lFz5sRWeQcHuyuqOyxoVV5C0KAB0O73kIyxxj2baGxrfjZGbNTeZ+lMLDYnKmY6Am5KAbLp0+LqF+6l3JmIXDsJJhkLxlljsTKxkYyNaMAufbsSO+4rjxbnDDByXxD4mTKAUwS5ECkkpmmvfS51EgBzHp1ArrhMZiJMFiZokiwAQN4YQKztJ2LyMCtixF7KTqeqm9Ljw/AbL4koSJQc7SYlgiZrHXwlPWt2Y9TI21fOI8Xiiw6uFxGMjJyxhcsGHJynpFyM6EAm58TvrVOxPDFeUNNI+IOV8zSsWykyKqEF+nKRnN0AtarxzkfDwWEQdOVS2hXS0RXdtxd996Zb7NVyTmfHS3jjMWCiWwywqAQGUmxdhpoL3VB2ptz5wGCL5vaIFvDkLSOQWJXwQC7uS53PrVbwBzTtfvOFB0P/LUaO+4uToBf8Kt/ylOfGhsBoja6dOZ4xub2vl7DtVySxN6UvCk55TewEtri1gBCv127fDz861/mVVbCTKwupiYEHuCtiKx7BLmkY6sTMdQP1be0fd2rYOYj/dpdv0bflTy+EZVwASKr4YiVlC2he980TEkwtpYyKys6A98yXAcUw4qmbBRnRss8pUqelg8Ata41BVriwJ20OteOE4cyYXGICEbwQVO2R0kJVum+WzAHMDcW/V144PjL4rDZdA6v9LGBtKwa7DyjlXrW4tnDLc51rHqqncUzHG4uK7eFIRJfN7LfQtYgG9mdlIG9wwGkhNPOXYYP7TjkxQ6vCjMQaxVZikbBjp7V7gG9r272IScROaWdgWGfA5rqQCCYo5AVJ2N4r9hpc33EH53IVjeQBZMvY3F0YqCv6pINvL2fq1Yr9CUV5ikzAEbEX++vVZBRRRQFFF6rHFOeY45PDiHjEG0hDWVRsbNYhm9BpfQkUFnorOJPlIlmmSOBBGoYMxlIDMgIJXuFFtLjMddKunA+PJiUuoKsPaVrXFtDsdRf+hQM6KKKAooooM756fEJP4kMWFRz9GspXxJDGqPISb5Alm6d23HnVd5X4N86xIkxM8uKMbvlD38MNGxjBCraP21cjTy8r085txytiMzGyxIXJIW3WxcWLm1wsDbA6N6iovLgbDYWSaUENHDcmzXLBPFe2bqF3LdOUfGukn8dZ3tXOMuHkucoz4i6sB9VZHlXqbpH0caXABFPcV08KQEkNLIhJzbkOJDqR3EZ0AtvakL4EK0SC7BI3s5JQKVEeHXqclspzP7JPup/zh0wYZBowDSCxWwsnhkln7fTb76++rfkSKVh4GaYnY2jW7dm65Dq4uL3Gy2q1/KIg8WAdXRGwNrD23iXUnUeydR60i4FDnxV982IuCBm0QRxaSNoV32F6ac7hmxwAF7RxgDKDY5pnNiSADbL57VfsPhByu2bEIQPana5AuSBIqaudCLfG1WD5QpAcWqjXLHGfZzHWV9idB7PelfK2BMLQTYgiJAzP9Kcpu8hcAKxHVe2ymnfGMEuMxHipFPICqqLr4SDw2drkyakEtuqHbes2zY1J0pnDDmYXGa8rHW7d7eyLID63rXeYW/u83+G3l5eulVeDlsQJmeSDCrqxIs7KzEsx8WbptfyQVyxDQM2WGWVpmuFaYzeFNcaxByMlmW56NiL2NiKx5eWrJhby0fo8T/gPtcaK/62n+b4H2aVYKcx8PTEKiuyvGJRezPA8IDqG3zZkRgbixQHUrq44HHk+casB4EvtaNGwdSUa5NnXMLn2W0YXDXKvh+MROHzaiyeATfLuMyj0voO+h07WqhnDIJsRFIrB45ITEGFhmUQ4gISBbKTcqR2ZGFgNaWOf7vhie6yC/8A/RpP/sr3hOMph5MIFEYSaK8fYLKJGRgfsxyKIl9GRGtobx3Urh1Q3tHMyLcWupjgIt5WKsLdiCDsaQb3yxifEweHc7mJL+/KAfxppVY+TbEZ+Gw3+rmX4B2t+Fqs9ZBUfHcQjhQvIwVR3P8ADuT6DWpFVrn/AIY02GARgjiRSGIBsL2Oh8xpQVLmjnx528GEPZto0/SyDXVje0URsdzrbc3tS/B8sSxIZp2tJYZI0No0U5LgX1ZtCczC51AuNRYuXuXkwi5UUmQizM1izleoFmI3BYHyBOy3zU1ngVvaIJcEW/a0Fha5PUp77Xs9s1Bls/AGBzQOLgljFJcpe+4PtJc91012NfOFQ4qVmJJixERuCGZbg+yVI7GxDXtfuLG1NJoyrEFTmG9twfZO3u91RpcWFmhlLAANkLZdSJbIFPkufwzf027h8Mc34pjGJJlxYJ1I8STQnt0m33aUVZzhVOtzrroT3r7TlTpp9cMdNljY+Q0950H413pLzVjQkQBIFzc69hr+dqDIeL85xNNjcNI4XNIsQZsqKY3EMMgZzcgKPHY2F9T62tuNkthdLfTSKdS46HcORma7N9HmAa3uFZBByjLiJGkaRczszlYVMxuSSQWBEQNyRq/atHwuElSCGO0cMcAGV5mLuelkYsqFVBKsw9phre1b5dYmOOBDSYlioPsxKbnVH+kxD3MgLgkGP6ljpU/meeKTEL9ICY1WyoPEk6nu3Sqs6joTXQeulKk43g2kEXjyYyV7lY4iAraE2smWIgKPrk6DejG8fxMKyLh8Nh8NHCjtdzmOWJEZsqRgAHrVfate9OVt6Mk9pHAuBSRENHCcwdz4k7Kl/EYvmCLnY2JAsxU7124tjIIizYzHorkdSQWjJ7C2UtNe2gs1cuAcObESE4nFyT5RrGpCRXYKSCqe1bNYZie+lV/i+DSKHEtFh4ounEC6hVOUSFEIyj7I2NtzU423s2HvB+PwvNlwWCYs288w8MMLXzZiGkfTQXA943pbzHxvGiZomxUcSKwU+DGFOsYk9p2Yi1wLj8KYcmL/AHn9IGKpaygW0Ue836vP4Uv47ATjZmCKSZfaNtlgRewJ7elanhOWF8uiDl3BrJLDJL4s8mY9UhZrASKFN3NtB5VqfN+HVsHMDZbRswY/UZRmVx5FSAQe1qzXlZwfmvXvrlUC/U6Gxtc/lWm8ySH5vLbfw3tfzy1PP4T6zvhfHpMTHNGxti1Rop1Sw+cRC6eJHewEyG9ux20BGSsQYRocFxFG2HzdlYDRl8QgMvofLsbg6g1P4HhlkxL2OV44Z2S2jROk5ZfTufQhiDpv3/tD59hJ8uVGdQMTH2R1YOJU7hCy9Q1tqdwc2PSk5YGLhWbUZ3U37gTrofSxponFi4miN80MpUg65gpZFa+97dLa7hT3NJOIxNFg8GzDKYZ5Aw8iWjcfgCfjTeOHLiOJLpfxEcX/AFnP8JKDZ/kfxObBOv2JiB7iqN+ZNXqs35GVuGrJFNlLO6myXbJcAakgXvpt672q5wcdWw8TpJ1X9YX0t5m1tqUNaicVS8L23AzD3r1fwrlwvjcc5dVuroetGtmAOzaaFT2I03G4IE51uCDsdKCtqsl3FkCXvGQSSVABu192zDtoBbVDUdFyu6x6nuWN7ZtBmbvqYzbve9n3r5iMXIHjDKPCyHO+ax8SNlstrXIsrm4Omns3rq117BBb2tm1zLoNlF1TUkC51ZxWa0pPG8I0U2RpbseouQFuWGbVb2XqB0NrabUo4mhZHDKL2uDa49L97XtqfhVl54hW0bqLgXBPoLOt/eCbDKB5XGtVGYi9gTGfI7a9wD5+hJ9K1Ep5guYAY0LIAxUZhfY2FxoPOiqRPyPG7M5XViWOrbk3oqYP03WUfKvxuOGUySYNpfBVQHYplJY9O5Jvdvs6a1dOT+eoOIq3hZ1kjt4kbD2c2bKQw6WBytsb6agVkXy8cWzBY7+3KW96xjKP3h91PaXpXY/lGxeJljihEeHSRwgKgEi5FxmfpvY7Wvt51G+VFAmLSIM7BUDNnd3JZmYn2ibaAaC29QPk5wxl4jETrku5vr7KkD/dlqPz5jPF4hiGFyA2X3ZAE/MGr9Fj+SPDFsdmtosLH3FmUfDc/ca54rj5mxONhclg7skIubDxJUi2vvYA6Dzpp8kEZVcVM1gFCqPTKHZv+mqhwCAS4iFj1EyAsW6VJAMjA+mm9q3PbN9Nu5bc5pSSls3srfpt0b9x0eQqhcYnWTDMcjnxETVibAzSG9gxuL37Crby/ilTByyAx2AZvoxYLoXsT3Iv6e6qVxRQERStrSwp9I9yAuVtrkWtW/tT5Fz5PfNPL1JoNVXW2kY38tPIUi4wM08py3GeX226eg5NBrqPcKe8kyFjKSToSNEZB7TDQnfbtVWxuHJaViE3xDAtdzYykiwNgptppU/tT48cqPphB4n1V0jW+7R6Oeq22p071ofNJvhphYG8T6NsenvptWc8scRgU4RWnuxWIBARo11stlF998x99aLzKM2HlGmsbjqFxqvcdxWfP4vj9ZRyUv8Af5xrrFMLE3P6TY760n5OlIbESqSJI4GlQ+ZVhcN9pWBsR8RYgEOORT/xKQEW6JQdST7Z3J3PrSTkxbnFAbnByge/prFaOOKgYzBgwEBQ+YId45CMpjv9k6ZCfRdAQBKwWHE3FMVEzZFmgW5te11ga9tL210pDy9ifBwcswUMVlVZFO0kTqQVPx1B7a+ZvZeFxq2JixMchKvGyBmOpARiFJ38RbAEE9QF+zVFbDw5fHdpARay6sLnZmAAFhsw7n86Q8SIQyRmJ5GiCOY09GJjEZNh7SbDbKBpcVK5f5gjihUz4iBAE1JYIq2sLXJ2Jvb7qrfFvlIwKyyBMSQpv7Cu5zsQc4NipXVza+mgA7VBaOVsei47w8tnBYXfcRuCwyG3ssyDp07fHRKxbC8Wj+fxOkyyI2SRSTdjYqmZcx0W2YkAdz332mtIq2LlEckgtd1e6aXPVlfS4t3bWzEXOw1qMZhdWma1jsp0ZktuwuWYGNvZzEfaANqY8ZiPjMFy2eMXzGw6SVN/PRx2I9D2QcVVDBIHYMxXXMNiQDYITv7dg5vf2VrFaJ+YeYYZFMMdiMwIyWyX1B9k5b20v1km/ULEVXHdyLECRRpl0zC2gsCL6W+r271XsRgZFzvNMsbxMvhwm+eTM5JyDQALZs2l9r2ppimvZg1tLjYjz277Hz32qwrwyrf6w9Mx0r5XT+1Z/T75P5iiqzpPyBz9icLifm8CRMs8q586ksABlJBDDYZjY371D+VbHh8aEzEiNALeTNdj+BSuXyY4AyY7OwP0aM3xboH5t91IuZsf42Mnk0N3Nvcpyj8AKTpb2t3yRwqJMRMRbw4wv+olj+5VFnxOd3dr3dyx8tSWP41fOW28DguJlOhlLBSPULEP9xNZ3V+o07lgeDwLEyXt4niW/wAwEQ/GqjwXikUTxMxNwzMxKlrdORRbQW1JuO9vKrXx0iHgEKbeIE+9iZj+VUXB8vYma3hwSsPPKQv+o6fjVlxLGwxY5BweRw7SIYm6rC9rZCLaa7is7x3OUZZWihtklEmthfoKAaX9+9Xd+Gf8IXCCSOOTKocXzZbuHe4S5J9r3nvVcwHydwfWlnm/wkCr7jfM34CnO9rxWn5KuLviY53cAAOAoW43zOe+uprK+JzSzYmRQZJPpWyqMzWGYnQa6VsPL3CnwsZjw0AiDNmbxHLZja173uDYfZtU+Pg8gFvECD7MYy29xXL+IrOmMp5Q5QxS4nDzSQNHEkiszSWSwBGtmIPbyrVeaMakuFmjjbM7wuqBdczFDYA7E+l713PB4U6pGNx9Z2y/eRa/xpfJicFNlSN4SWJymMqSTvow0Y97a7baVFZx8ms5+fqrA5ir3J3v1XvfW/nUP5PR/enX7UDj71Bq+twhIcZHPILMLjxF2cFSOsfaH2t7DW9iwonJuHaHiaRupB61sd7ZGsfUWAtV1EHhBvgMcPLwT/vI/jTfB8SaMYKy5454gjoNCXjkdQ6ntIOm3ut6hXy2t8PjkP8A7Iax843B/CukM30XDj2SVwff4iPb7jeimCcpYdSDJKWYnRRljzE9gu49BU3AxYESeGkas9yOtWOq6nV9NPSl3GIlXFksxBzIxAX7LWBvt6V4dkTHEEG+calrAGRew7/GsqYYzhHhyCWAXS2ZolYqD36SPZuQNq0j5JOd2lnOGBZoWuYw/tRMAWKb3A0Omo8rd6JIXBUKrNoQbC1rG4vewsfSpvKrtDxCGfKENxmGYANm6DewNtDv6Ckq2Nq5nGVomzZAWKFv21PqLaqg3A110vVSl4jErARsGkYHIVIYkEgkZraAiQi0YC3GrVJ5yx5xWDlicABlsMgJzXytYE6XPUKyaDlXTSInXXMQLEHyvffXarYkdeeICk6tIU+kW+VSNCLI2a19Scx3OvfWvvCMQGw6ZlJA6CLMfZOUaj0APx702wvCwAocxWiOiLc9NyxUezby0qf80UZ7aZuoDQAHbT3WXvUMIfAPYSW7ezt8Rf76KscWIiKg9AuAdSf50VdFe5XwBw+FxU65ndlsNNyimwAHmxqi4bk7FPYmPwwe8rKlvgxv+FabwTh0hwsRmldOgEgWS1x9bzPncV6E+CTN1rIQbMEzSm/qqX1+FSbJ2XNK5uGxtw+LBeJZlsZMilr6l2C3IGrHf8KiYPkCHtBNJfvK+W3+Vcv5mrTFxU7RYWS1tC2VF/PN/tr0JMW9v0EXmOqQ29D0C/wNUek4dMyqpaNFTRQq3AAFha+o000NdW4QgF5ZWYfrNYD3E6j764/2PI9/FxMzA9lIjt6AxgNb3mvcfLuHUhjGrMPrP1N/qa5qDwvE8EuqFZTew8NWmI+KhrVKTjchuI8LKfIuUjU/izD/AE11fERRDqKqP4UsxPPuDj3mU/s9X7tzRDAPjHtrBEO4s8h+DXQf7aDwR2B8XEztc7Kwit6AxBTb3k1yTmRHwj4qMXRVdhodRHe+9reyRVBxnyvTMD4cSr+0c2nuAB/Grg0mPlvDhg3hKzge03U3+prmvfEMDE8eRlUi+3kQdCLbEb3G1ZfwPnfFYjGwo8gyM4DIoFjv3a5+41oPNWOMeHd13VGZb33AuKWYSl2JxcmHGWW80G2c6ug7CT7Q/XGo0uDq1K5vDSaKdVMiICUOl0uLEX7ixP5+pg4LntJ4yrDLJbY7HT0/l8KUYXjvhqApit5hW8h2tr7wRRX3huAZTiBZfpEmAI1JVvDI28iDp76+QcFdsNGgVzlmLAGyEXRT9a3cVKw3MarsrtcC9gFFwfhXybmFuq0aLYg9bX7Aba01cSeI8umWQu5jAK2GZmJsNdRqL3qbLy4AQzyMbsAbKF30Gu29u1IxzA56fFRb3FkXzqJi+M3UZ5JSTY2v697VFxdzHGgW5Glx1uffrl93lUaPjmHjZSDGNwcq3OhNtRY1Up5FALAA2AIN73B99RknZhm0BDaKB2779qzq5F0xXNykghZHsdL7XuR312NL8VzNMucLCNddTm7AX19wqtiVyt9fdf8Ao/GvvFSDkNx1aH10O99xTV4nEfME5GkgQEX6RcfxA3NQcPxUyMAZHbW2pIvcX7etK4VsGW5ObSy/dfbavEEBuSFJtY6+Y9/agdSYC5O2/rRUoYj0X7hRTRdF4DALF1DkbNKxc/e5JqXDiYswRSmY7KPTeso5z4w74uUK7BActgSBoADcDS970y+S7DfTyyfYTL8XN/yU10xz1b+Jc+YaB2jYsXTQgA/na341y5f56XFz+FHGyjKWJa2wsOxPcisr4pi/Enle987sfgSSPwq4fJVh7yTvb2VCj/MST+6KYkdOaue8RFiZYoygVTYGxv7IJ723J7Up4Dx7E4jGQI8zkeICQLLcLqQctriw70k43iM+Jmbe8jEe7MbfhTb5PYC2PjI+qGY/6SPzIqob/KxibzQp3VC3+o2/6TVFvVq+UubNjbfZjUfm38aqlINbwi5OBkeeHc/F8x/M1kzGtV4hLk4IPWBBt9sKP41lFSLT/kw/8Qg/xPyBrUOeH/usn+G/7tZbyP8A+vw/7X/Sa0vnhj82fb2H/dpfZGS8E/Tp8f3TUnGErcjTW3oN6icIa00f7X56UwlgV2YG2+tKsQ4sSch6tfPW9jfzqXw6QAuMxbpv5nT3ivHzZFta29j/AA3qXCq3H7Pu/KsWtyIYbqPQx6t+9d/CJOij339fv2roZEXfL2Opv5VKhxwU6Aan6oJ318qi9uQjdowD9nte2h/HeucfD3PVdjcaAWAOnv8APWpSY+4UdW5G1rAf+K+eOenTzHU5AHwAPlSF17h4cSBf632jf1+6vDQrkF8oysLj02+IrmcTlG8S5W73Pn5kdq4lyyyKrg2uQV9e2lVDGSOME6sfKw/kK5GaMG4Q2I3Yj+ZO1LjilIUfSMdjv/2Fc3mA1EQ0Nuqw9e/9a0ypsNBxED/2/vopN/aP6if6lopxqbEDEzl3ZzuzFj7yb1euUT4PDcRNpmbNl/yrYX/zXqgVe+LnweERR2IMmX72JlP5WrowolaT8n/0WAnlOguzX9EUfxzVm1aQgMPBfMumw7+K38mqVYzern8l0BOJkbssZHxZlt+ANV/BcuTy+zGQPN+kfC+/wq7ck8LbCeKZcpLhQuXW1s173A8xtSkVLneTNjpj6gfcqikdXTjfKmYzTtIbu5KgC1sx2Pnpp22qBw7lSJ7eJivDPceGSP8AVmt99Bc+clycKKgWAWNfuZP5Vk9bhxDh0WLh8NmJjNjeNhrlsRrY6Uvi5AwS2+hLftO/8CBRbGecjj+/wftH91q0fnj/ANO2v1H/AHam4Xg+FiYFIYEYbMAMw7aE63qFzRlKKDqDcG97EG1SkjJeGH6aP9oVNxDZSTf8PdTGXgKLIroSLMDY6jQg6d/zpPjJDmOhoTp88e/ZjrXXDS3dQRbtcm/nUFfcT7zXXCmzggAa+81Ma3frtO5XYrb3Gj582+ZtbWsBvpfy9RXueN2bc+W39etR8REy2zFrf160iUx4S2bNmudd2038t6jYpLObKNDcEtp57aV74fACSNTp3+/yqZJwtS+pF7adv40Xor8X/CFzc7H7t6ncJxIzkMR1L9UWGnwFR8dhQhXIFN9xoak4OO7LcWsQAALX0tralIgYjVm1e3YdtNPhtXhIh9ltPP8AoaVYPCVXYEHXt7x7/SoslgRZRfbUgXqGX8KThx5D7/8AvX2mvzxfJfv/AO1FU7e8NwrAk2aeY+qhAP8AqNXabDYbFRqHs6IdBmZbG1uxB2qjMoO4B94B/Opj8wug1WMgDYLl/LT8K2ydvJgomyjDR3Hmt/cdQa7z85LEotE1trWYAD00/hVNwfGJpJGbPlXsMoI9B2286Y4bFsWAkkUqPMPf+I/GoLbhOOrilDqCApsb+eh/lXcLSVeJxwxXUZzf2Y7Fte9vKiLmS7KGjMast7uQLagDT1+/Q1FSuOm0VvMj+dV61MuIcTSaJCp0zH8NP5Uuqo+Rsym6synzUkH7xUr+1JCLMc/v0OxG4t79fKo5otQWDhXMqAkzLlA1Vhmc97376C1rXqZx/ECRBludiPVXUMDbcf15VT8Sehvcfyprj8QQYz+pH+RFDSrB4SZyB4ckYPd9h9+v4GvHEuV3Wx8SNiSNBcefc1bsNLmFQOOxx2BfKCLWJNj7Xb42qCqw8HkyliqFbgkXOosL2tUf+yGWXpH17KLr52G591PcJYQTMlr5b6bEqotSp+KEYjLlFxICp8+oEXpiyuckxEhUA5lYhh3BBIO1ttaPmMkl7xuQb/VPw7Vf9Gu3Y3P40JGDqNRvprpU4ry/xScNwWUEERGxGxNtdPO1SoeEzEgsgW4N7lTrp6++rYY6MlOJzqrjgUp1uoIOw2I+7Tt516/sBzmu4uTpbt+VWXLXgirxic6r/wD+OnMGLna1rH3+dezwBe5bU3tpTy1cmFXInKkp5cj8j9//AGopxeimJqiycTCm1HjiUW/nS3E+1UjBzKo8j3qonYSDKLVJBqMmLU7H8q7BqDoBQzkA2v8ACviuPMV7Vb9x94qKicPBeQs+ttFuNrf+TTYGoyi1dQ1B0zV9LVzvXwvVEbG45dU1JIO3aw7024m/sfsJ/GkUsAzMftC3b8ztTDiGNViMrKbKo0IOouO1EPcDPpXjjU65NWVWNspJAOjLe1/SoODxS/aF/wCjXTi2KtGdVvbpzbEgqf6tUVDwWMTrBcdQIAGouBqfx1+FVrGz/TB/RG/2qaaxYLx2IzdO5tfe5v8AC1DYdZdAFJy2ubDUADeqh1JzUkVlZSdL/A3qPiub1ChBG6CwtYAWXtbq2pTj8CZGQixsgB1G4veo+LxWQhXjDFVC3zHYe6i6eDnm17Rs1/PS2gGm9NuB8bbEKzFAgBtvfsD5etUccWttEnxzH+NNuXuNOZctlCkEkKLXOmupoLPgOMJKzKNGQkEHfQkX/Cu64tS7IDqu/lr5VGXBpn8QABjufOhMOFZmG7an3+f3flVRMBpXxrGPFkKjMt+sAXbta2ot3117VJxPUjC9ri331nbYqQEgu9xoeo0GhJiFIBvvX2s4+ct9pvvNfagkEeg+6oZoooPl6dQnpHuoooFeIkOY6nevInb7R++iigccMclLnepTNpRRQQ48Q32jUqJyVufOiig5T7UmxCgGiioO/Bv0y+5v3Wq1Y09PwP5iiiqpfw2YiTQ/1c0lxje0P1j+dFFEM+HHpX3VB47+kH7I/M0UUC9N6tXyfYFJeJwRuLo2YMLkXsrHcEHcUUUSrI4sSB2JA++vLGiiqrm5qgcVW00n7R/OiigiUUUVB//Z"/>
          <p:cNvSpPr>
            <a:spLocks noChangeAspect="1" noChangeArrowheads="1"/>
          </p:cNvSpPr>
          <p:nvPr/>
        </p:nvSpPr>
        <p:spPr bwMode="auto">
          <a:xfrm>
            <a:off x="63500" y="-4905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0" name="文字方塊 3"/>
          <p:cNvSpPr txBox="1"/>
          <p:nvPr/>
        </p:nvSpPr>
        <p:spPr>
          <a:xfrm>
            <a:off x="3587043" y="77981"/>
            <a:ext cx="3168352" cy="504056"/>
          </a:xfrm>
          <a:prstGeom prst="rect">
            <a:avLst/>
          </a:prstGeom>
          <a:noFill/>
        </p:spPr>
        <p:txBody>
          <a:bodyPr wrap="square" rtlCol="0" anchor="ctr" anchorCtr="0">
            <a:noAutofit/>
          </a:bodyPr>
          <a:lstStyle/>
          <a:p>
            <a:pPr algn="r"/>
            <a:r>
              <a:rPr lang="en-US" altLang="zh-TW" sz="2000" dirty="0">
                <a:solidFill>
                  <a:schemeClr val="bg2">
                    <a:lumMod val="50000"/>
                  </a:schemeClr>
                </a:solidFill>
              </a:rPr>
              <a:t>Conventional Re-Roofing</a:t>
            </a:r>
            <a:endParaRPr lang="zh-TW" altLang="en-US" sz="2000" dirty="0">
              <a:solidFill>
                <a:schemeClr val="bg2">
                  <a:lumMod val="50000"/>
                </a:schemeClr>
              </a:solidFill>
            </a:endParaRPr>
          </a:p>
          <a:p>
            <a:pPr algn="r"/>
            <a:endParaRPr lang="zh-TW" altLang="zh-TW" sz="1200" dirty="0">
              <a:solidFill>
                <a:schemeClr val="bg2">
                  <a:lumMod val="50000"/>
                </a:schemeClr>
              </a:solidFill>
            </a:endParaRPr>
          </a:p>
        </p:txBody>
      </p:sp>
      <p:pic>
        <p:nvPicPr>
          <p:cNvPr id="17" name="Picture 12"/>
          <p:cNvPicPr>
            <a:picLocks noChangeAspect="1"/>
          </p:cNvPicPr>
          <p:nvPr/>
        </p:nvPicPr>
        <p:blipFill>
          <a:blip r:embed="rId2" cstate="print"/>
          <a:stretch>
            <a:fillRect/>
          </a:stretch>
        </p:blipFill>
        <p:spPr>
          <a:xfrm>
            <a:off x="3573016" y="3872879"/>
            <a:ext cx="1440160" cy="960107"/>
          </a:xfrm>
          <a:prstGeom prst="rect">
            <a:avLst/>
          </a:prstGeom>
          <a:ln>
            <a:solidFill>
              <a:schemeClr val="tx1">
                <a:lumMod val="50000"/>
                <a:lumOff val="50000"/>
              </a:schemeClr>
            </a:solidFill>
          </a:ln>
        </p:spPr>
      </p:pic>
      <p:pic>
        <p:nvPicPr>
          <p:cNvPr id="21" name="Picture 12"/>
          <p:cNvPicPr>
            <a:picLocks noChangeAspect="1"/>
          </p:cNvPicPr>
          <p:nvPr/>
        </p:nvPicPr>
        <p:blipFill>
          <a:blip r:embed="rId3" cstate="print"/>
          <a:stretch>
            <a:fillRect/>
          </a:stretch>
        </p:blipFill>
        <p:spPr>
          <a:xfrm>
            <a:off x="188640" y="3872880"/>
            <a:ext cx="1512168" cy="1008112"/>
          </a:xfrm>
          <a:prstGeom prst="rect">
            <a:avLst/>
          </a:prstGeom>
          <a:ln>
            <a:solidFill>
              <a:schemeClr val="tx1">
                <a:lumMod val="50000"/>
                <a:lumOff val="50000"/>
              </a:schemeClr>
            </a:solidFill>
          </a:ln>
        </p:spPr>
      </p:pic>
      <p:pic>
        <p:nvPicPr>
          <p:cNvPr id="22" name="Picture 3" descr="E:\KESFORD\MCP\Macau Job Photos\IMG_3266.JPG"/>
          <p:cNvPicPr>
            <a:picLocks noChangeAspect="1" noChangeArrowheads="1"/>
          </p:cNvPicPr>
          <p:nvPr/>
        </p:nvPicPr>
        <p:blipFill>
          <a:blip r:embed="rId4" cstate="print"/>
          <a:stretch>
            <a:fillRect/>
          </a:stretch>
        </p:blipFill>
        <p:spPr bwMode="auto">
          <a:xfrm>
            <a:off x="1907663" y="3872880"/>
            <a:ext cx="1449329" cy="966218"/>
          </a:xfrm>
          <a:prstGeom prst="rect">
            <a:avLst/>
          </a:prstGeom>
          <a:noFill/>
          <a:ln>
            <a:solidFill>
              <a:schemeClr val="tx1">
                <a:lumMod val="50000"/>
                <a:lumOff val="50000"/>
              </a:schemeClr>
            </a:solidFill>
          </a:ln>
        </p:spPr>
      </p:pic>
      <p:pic>
        <p:nvPicPr>
          <p:cNvPr id="25" name="Picture 2" descr="E:\KESFORD\MCP\Macau Job Photos\IMG_3296.JPG"/>
          <p:cNvPicPr>
            <a:picLocks noChangeAspect="1" noChangeArrowheads="1"/>
          </p:cNvPicPr>
          <p:nvPr/>
        </p:nvPicPr>
        <p:blipFill>
          <a:blip r:embed="rId5" cstate="print"/>
          <a:stretch>
            <a:fillRect/>
          </a:stretch>
        </p:blipFill>
        <p:spPr bwMode="auto">
          <a:xfrm>
            <a:off x="0" y="1280592"/>
            <a:ext cx="3429000" cy="2409733"/>
          </a:xfrm>
          <a:prstGeom prst="rect">
            <a:avLst/>
          </a:prstGeom>
          <a:noFill/>
          <a:effectLst/>
        </p:spPr>
      </p:pic>
      <p:sp>
        <p:nvSpPr>
          <p:cNvPr id="31" name="TextBox 30"/>
          <p:cNvSpPr txBox="1"/>
          <p:nvPr/>
        </p:nvSpPr>
        <p:spPr>
          <a:xfrm>
            <a:off x="548680" y="7185248"/>
            <a:ext cx="3024336" cy="2339102"/>
          </a:xfrm>
          <a:prstGeom prst="rect">
            <a:avLst/>
          </a:prstGeom>
          <a:noFill/>
          <a:ln>
            <a:noFill/>
          </a:ln>
        </p:spPr>
        <p:txBody>
          <a:bodyPr wrap="square" rtlCol="0">
            <a:spAutoFit/>
          </a:bodyPr>
          <a:lstStyle/>
          <a:p>
            <a:r>
              <a:rPr lang="en-US" altLang="zh-TW" sz="1200" b="1" dirty="0"/>
              <a:t>Selected Job References</a:t>
            </a:r>
          </a:p>
          <a:p>
            <a:endParaRPr lang="en-US" altLang="zh-TW" sz="1200" b="1" dirty="0"/>
          </a:p>
          <a:p>
            <a:r>
              <a:rPr lang="en-US" altLang="zh-TW" sz="1200" b="1" dirty="0"/>
              <a:t>Maintenance Term Contract</a:t>
            </a:r>
          </a:p>
          <a:p>
            <a:pPr>
              <a:buFont typeface="Wingdings" pitchFamily="2" charset="2"/>
              <a:buChar char="u"/>
            </a:pPr>
            <a:r>
              <a:rPr lang="en-US" altLang="zh-TW" sz="1100" b="1" dirty="0"/>
              <a:t>Contract No. TCT 031 </a:t>
            </a:r>
          </a:p>
          <a:p>
            <a:pPr>
              <a:buFont typeface="Wingdings" pitchFamily="2" charset="2"/>
              <a:buChar char="u"/>
            </a:pPr>
            <a:r>
              <a:rPr lang="en-US" altLang="zh-TW" sz="1100" b="1" dirty="0"/>
              <a:t>Contract no TCT041 </a:t>
            </a:r>
          </a:p>
          <a:p>
            <a:pPr>
              <a:buFont typeface="Wingdings" pitchFamily="2" charset="2"/>
              <a:buChar char="u"/>
            </a:pPr>
            <a:r>
              <a:rPr lang="en-US" altLang="zh-TW" sz="1100" b="1" dirty="0"/>
              <a:t>Contract No. TCW 081</a:t>
            </a:r>
          </a:p>
          <a:p>
            <a:pPr>
              <a:buFont typeface="Wingdings" pitchFamily="2" charset="2"/>
              <a:buChar char="u"/>
            </a:pPr>
            <a:r>
              <a:rPr lang="en-US" altLang="zh-TW" sz="1100" b="1" dirty="0"/>
              <a:t>Contract No. TCW 082</a:t>
            </a:r>
          </a:p>
          <a:p>
            <a:pPr>
              <a:buFont typeface="Wingdings" pitchFamily="2" charset="2"/>
              <a:buChar char="u"/>
            </a:pPr>
            <a:r>
              <a:rPr lang="en-US" altLang="zh-TW" sz="1100" b="1" dirty="0"/>
              <a:t>Contract No. TCY 073</a:t>
            </a:r>
          </a:p>
          <a:p>
            <a:pPr>
              <a:buFont typeface="Wingdings" pitchFamily="2" charset="2"/>
              <a:buChar char="u"/>
            </a:pPr>
            <a:r>
              <a:rPr lang="en-US" altLang="zh-TW" sz="1100" b="1" dirty="0"/>
              <a:t>Contract No. TCW 022</a:t>
            </a:r>
          </a:p>
          <a:p>
            <a:pPr>
              <a:buFont typeface="Wingdings" pitchFamily="2" charset="2"/>
              <a:buChar char="u"/>
            </a:pPr>
            <a:r>
              <a:rPr lang="en-US" altLang="zh-TW" sz="1100" b="1" dirty="0"/>
              <a:t>Contract No. TCW 052</a:t>
            </a:r>
          </a:p>
          <a:p>
            <a:pPr>
              <a:buFont typeface="Wingdings" pitchFamily="2" charset="2"/>
              <a:buChar char="u"/>
            </a:pPr>
            <a:r>
              <a:rPr lang="en-US" altLang="zh-TW" sz="1100" b="1" dirty="0"/>
              <a:t>Contract No. TCW 042</a:t>
            </a:r>
          </a:p>
          <a:p>
            <a:pPr>
              <a:buFont typeface="Wingdings" pitchFamily="2" charset="2"/>
              <a:buChar char="u"/>
            </a:pPr>
            <a:endParaRPr lang="en-US" altLang="zh-TW" sz="1100" dirty="0"/>
          </a:p>
          <a:p>
            <a:pPr>
              <a:buFont typeface="Wingdings" pitchFamily="2" charset="2"/>
              <a:buChar char="u"/>
            </a:pPr>
            <a:endParaRPr lang="zh-TW" altLang="en-US" sz="1100" dirty="0"/>
          </a:p>
        </p:txBody>
      </p:sp>
      <p:sp>
        <p:nvSpPr>
          <p:cNvPr id="36" name="Rectangle 35"/>
          <p:cNvSpPr/>
          <p:nvPr/>
        </p:nvSpPr>
        <p:spPr>
          <a:xfrm flipV="1">
            <a:off x="0" y="6969224"/>
            <a:ext cx="3312368" cy="4571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Picture 2"/>
          <p:cNvPicPr>
            <a:picLocks noChangeAspect="1" noChangeArrowheads="1"/>
          </p:cNvPicPr>
          <p:nvPr/>
        </p:nvPicPr>
        <p:blipFill>
          <a:blip r:embed="rId6" cstate="print"/>
          <a:stretch>
            <a:fillRect/>
          </a:stretch>
        </p:blipFill>
        <p:spPr bwMode="auto">
          <a:xfrm>
            <a:off x="318740" y="9243716"/>
            <a:ext cx="390877" cy="410571"/>
          </a:xfrm>
          <a:prstGeom prst="rect">
            <a:avLst/>
          </a:prstGeom>
          <a:noFill/>
          <a:ln w="9525">
            <a:noFill/>
            <a:miter lim="800000"/>
            <a:headEnd/>
            <a:tailEnd/>
          </a:ln>
        </p:spPr>
      </p:pic>
      <p:sp>
        <p:nvSpPr>
          <p:cNvPr id="26" name="文字方塊 3"/>
          <p:cNvSpPr txBox="1"/>
          <p:nvPr/>
        </p:nvSpPr>
        <p:spPr>
          <a:xfrm>
            <a:off x="479676" y="9308326"/>
            <a:ext cx="2952327" cy="432048"/>
          </a:xfrm>
          <a:prstGeom prst="rect">
            <a:avLst/>
          </a:prstGeom>
          <a:noFill/>
        </p:spPr>
        <p:txBody>
          <a:bodyPr wrap="square" rtlCol="0" anchor="ctr" anchorCtr="0">
            <a:noAutofit/>
          </a:bodyPr>
          <a:lstStyle/>
          <a:p>
            <a:pPr algn="r"/>
            <a:r>
              <a:rPr lang="en-US" altLang="zh-TW" sz="1400" dirty="0">
                <a:solidFill>
                  <a:schemeClr val="tx1">
                    <a:lumMod val="50000"/>
                    <a:lumOff val="50000"/>
                  </a:schemeClr>
                </a:solidFill>
              </a:rPr>
              <a:t>Architectural Services Department</a:t>
            </a:r>
            <a:endParaRPr lang="zh-TW" altLang="en-US" sz="1400" dirty="0">
              <a:solidFill>
                <a:schemeClr val="tx1">
                  <a:lumMod val="50000"/>
                  <a:lumOff val="50000"/>
                </a:schemeClr>
              </a:solidFill>
            </a:endParaRPr>
          </a:p>
          <a:p>
            <a:pPr algn="ctr"/>
            <a:endParaRPr lang="zh-TW" altLang="zh-TW" sz="1200" dirty="0"/>
          </a:p>
        </p:txBody>
      </p:sp>
      <p:pic>
        <p:nvPicPr>
          <p:cNvPr id="19" name="Picture 3" descr="E:\KESFORD\MCP\Macau Job Photos\IMG_3266.JPG"/>
          <p:cNvPicPr>
            <a:picLocks noChangeAspect="1" noChangeArrowheads="1"/>
          </p:cNvPicPr>
          <p:nvPr/>
        </p:nvPicPr>
        <p:blipFill>
          <a:blip r:embed="rId7" cstate="print"/>
          <a:stretch>
            <a:fillRect/>
          </a:stretch>
        </p:blipFill>
        <p:spPr bwMode="auto">
          <a:xfrm>
            <a:off x="5229200" y="3872880"/>
            <a:ext cx="1440160" cy="1008112"/>
          </a:xfrm>
          <a:prstGeom prst="rect">
            <a:avLst/>
          </a:prstGeom>
          <a:noFill/>
          <a:ln>
            <a:solidFill>
              <a:schemeClr val="tx1">
                <a:lumMod val="50000"/>
                <a:lumOff val="50000"/>
              </a:schemeClr>
            </a:solidFill>
          </a:ln>
        </p:spPr>
      </p:pic>
      <p:pic>
        <p:nvPicPr>
          <p:cNvPr id="24" name="Picture 23" descr="I:\21112011\Job Photos\flooring\åµç´ä¹å5æ-2.JPG"/>
          <p:cNvPicPr>
            <a:picLocks noChangeAspect="1" noChangeArrowheads="1"/>
          </p:cNvPicPr>
          <p:nvPr/>
        </p:nvPicPr>
        <p:blipFill>
          <a:blip r:embed="rId8" cstate="print"/>
          <a:stretch>
            <a:fillRect/>
          </a:stretch>
        </p:blipFill>
        <p:spPr bwMode="auto">
          <a:xfrm>
            <a:off x="4077072" y="6048904"/>
            <a:ext cx="2448272" cy="1836204"/>
          </a:xfrm>
          <a:prstGeom prst="rect">
            <a:avLst/>
          </a:prstGeom>
          <a:noFill/>
          <a:ln>
            <a:solidFill>
              <a:schemeClr val="tx1"/>
            </a:solidFill>
          </a:ln>
        </p:spPr>
      </p:pic>
      <p:pic>
        <p:nvPicPr>
          <p:cNvPr id="37" name="Picture 5" descr="I:\21112011\Job Photos\flooring\åµç´ä¹å5æ-2.JPG"/>
          <p:cNvPicPr>
            <a:picLocks noChangeAspect="1" noChangeArrowheads="1"/>
          </p:cNvPicPr>
          <p:nvPr/>
        </p:nvPicPr>
        <p:blipFill>
          <a:blip r:embed="rId9" cstate="print"/>
          <a:stretch>
            <a:fillRect/>
          </a:stretch>
        </p:blipFill>
        <p:spPr bwMode="auto">
          <a:xfrm>
            <a:off x="3429000" y="1280592"/>
            <a:ext cx="3384376" cy="2430270"/>
          </a:xfrm>
          <a:prstGeom prst="rect">
            <a:avLst/>
          </a:prstGeom>
          <a:noFill/>
        </p:spPr>
      </p:pic>
      <p:sp>
        <p:nvSpPr>
          <p:cNvPr id="39" name="文字方塊 29"/>
          <p:cNvSpPr txBox="1"/>
          <p:nvPr/>
        </p:nvSpPr>
        <p:spPr>
          <a:xfrm>
            <a:off x="188640" y="5036123"/>
            <a:ext cx="6480720" cy="928694"/>
          </a:xfrm>
          <a:prstGeom prst="rect">
            <a:avLst/>
          </a:prstGeom>
          <a:noFill/>
        </p:spPr>
        <p:txBody>
          <a:bodyPr wrap="square" rtlCol="0">
            <a:noAutofit/>
          </a:bodyPr>
          <a:lstStyle/>
          <a:p>
            <a:pPr algn="just"/>
            <a:r>
              <a:rPr lang="en-US" sz="1100" b="1" i="1" dirty="0">
                <a:latin typeface="Calibri" pitchFamily="34" charset="0"/>
                <a:cs typeface="Calibri" pitchFamily="34" charset="0"/>
              </a:rPr>
              <a:t>KESFORD </a:t>
            </a:r>
            <a:r>
              <a:rPr lang="en-US" sz="1100" i="1" dirty="0">
                <a:latin typeface="Calibri" pitchFamily="34" charset="0"/>
                <a:cs typeface="Calibri" pitchFamily="34" charset="0"/>
              </a:rPr>
              <a:t>has carried out the re-roofing works for ASD (PSB) Department &amp; Education Bureau Term Contracts since 2008 and completed over 200,000s.m. re-roofing works for different term contractors of Hong Kong Island Eastern, Wanchi, Kowloon Mid &amp; West, Kwai Chung, Tsing Yi, Tsuen Wan, Shatin, Tai Po &amp; North District including Able Engineering Co. Ltd., China Resources Construction Co. Ltd., K-peak Co. Ltd., Square Construction Co. Ltd. &amp; Lanon Construction Co. Ltd. </a:t>
            </a:r>
            <a:endParaRPr lang="zh-TW" altLang="en-US" sz="1100" dirty="0"/>
          </a:p>
        </p:txBody>
      </p:sp>
      <p:sp>
        <p:nvSpPr>
          <p:cNvPr id="27" name="Rectangle 24">
            <a:extLst>
              <a:ext uri="{FF2B5EF4-FFF2-40B4-BE49-F238E27FC236}">
                <a16:creationId xmlns:a16="http://schemas.microsoft.com/office/drawing/2014/main" id="{31ED33BE-35B3-4E40-B64C-14BE3DBDD14D}"/>
              </a:ext>
            </a:extLst>
          </p:cNvPr>
          <p:cNvSpPr/>
          <p:nvPr/>
        </p:nvSpPr>
        <p:spPr>
          <a:xfrm>
            <a:off x="-27384" y="0"/>
            <a:ext cx="1008112" cy="86409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TextBox 27">
            <a:extLst>
              <a:ext uri="{FF2B5EF4-FFF2-40B4-BE49-F238E27FC236}">
                <a16:creationId xmlns:a16="http://schemas.microsoft.com/office/drawing/2014/main" id="{12D46FBA-7BB0-4E3A-8F79-DE3D76C67C73}"/>
              </a:ext>
            </a:extLst>
          </p:cNvPr>
          <p:cNvSpPr txBox="1"/>
          <p:nvPr/>
        </p:nvSpPr>
        <p:spPr>
          <a:xfrm>
            <a:off x="-27384" y="288032"/>
            <a:ext cx="1008112" cy="276999"/>
          </a:xfrm>
          <a:prstGeom prst="rect">
            <a:avLst/>
          </a:prstGeom>
          <a:noFill/>
        </p:spPr>
        <p:txBody>
          <a:bodyPr wrap="square" rtlCol="0">
            <a:spAutoFit/>
          </a:bodyPr>
          <a:lstStyle/>
          <a:p>
            <a:pPr algn="ctr"/>
            <a:r>
              <a:rPr lang="en-US" altLang="zh-TW" sz="1200" b="1" dirty="0">
                <a:solidFill>
                  <a:schemeClr val="bg1"/>
                </a:solidFill>
              </a:rPr>
              <a:t>RE-ROOFING</a:t>
            </a:r>
            <a:endParaRPr lang="zh-TW" altLang="en-US" sz="1200" b="1" dirty="0">
              <a:solidFill>
                <a:schemeClr val="bg1"/>
              </a:solidFill>
            </a:endParaRPr>
          </a:p>
        </p:txBody>
      </p:sp>
    </p:spTree>
    <p:extLst>
      <p:ext uri="{BB962C8B-B14F-4D97-AF65-F5344CB8AC3E}">
        <p14:creationId xmlns:p14="http://schemas.microsoft.com/office/powerpoint/2010/main" val="4149155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8265368"/>
            <a:ext cx="6858000" cy="1656184"/>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0" y="2316298"/>
            <a:ext cx="6309320" cy="707886"/>
          </a:xfrm>
          <a:prstGeom prst="rect">
            <a:avLst/>
          </a:prstGeom>
          <a:solidFill>
            <a:srgbClr val="FF0000"/>
          </a:solidFill>
        </p:spPr>
        <p:txBody>
          <a:bodyPr wrap="square" rtlCol="0">
            <a:spAutoFit/>
          </a:bodyPr>
          <a:lstStyle/>
          <a:p>
            <a:pPr algn="r"/>
            <a:r>
              <a:rPr lang="en-US" altLang="zh-TW" sz="4000" b="1" dirty="0">
                <a:solidFill>
                  <a:schemeClr val="bg1"/>
                </a:solidFill>
                <a:latin typeface="Dotum" pitchFamily="34" charset="-127"/>
                <a:ea typeface="Dotum" pitchFamily="34" charset="-127"/>
              </a:rPr>
              <a:t>Kesford</a:t>
            </a:r>
            <a:endParaRPr lang="zh-TW" altLang="en-US" sz="4000" b="1" dirty="0">
              <a:solidFill>
                <a:schemeClr val="bg1"/>
              </a:solidFill>
              <a:latin typeface="Dotum" pitchFamily="34" charset="-127"/>
              <a:ea typeface="Dotum" pitchFamily="34" charset="-127"/>
            </a:endParaRPr>
          </a:p>
        </p:txBody>
      </p:sp>
      <p:sp>
        <p:nvSpPr>
          <p:cNvPr id="6" name="文字方塊 5"/>
          <p:cNvSpPr txBox="1"/>
          <p:nvPr/>
        </p:nvSpPr>
        <p:spPr>
          <a:xfrm>
            <a:off x="1844824" y="3152800"/>
            <a:ext cx="3672408" cy="923330"/>
          </a:xfrm>
          <a:prstGeom prst="rect">
            <a:avLst/>
          </a:prstGeom>
          <a:noFill/>
        </p:spPr>
        <p:txBody>
          <a:bodyPr wrap="square" rtlCol="0">
            <a:spAutoFit/>
          </a:bodyPr>
          <a:lstStyle/>
          <a:p>
            <a:r>
              <a:rPr lang="en-US" altLang="zh-TW" sz="5400" dirty="0">
                <a:solidFill>
                  <a:schemeClr val="bg1">
                    <a:lumMod val="75000"/>
                  </a:schemeClr>
                </a:solidFill>
              </a:rPr>
              <a:t>Reference</a:t>
            </a:r>
            <a:endParaRPr lang="zh-TW" altLang="en-US" sz="5400" dirty="0">
              <a:solidFill>
                <a:schemeClr val="bg1">
                  <a:lumMod val="75000"/>
                </a:schemeClr>
              </a:solidFill>
            </a:endParaRPr>
          </a:p>
        </p:txBody>
      </p:sp>
      <p:sp>
        <p:nvSpPr>
          <p:cNvPr id="11" name="Rectangle 11">
            <a:extLst>
              <a:ext uri="{FF2B5EF4-FFF2-40B4-BE49-F238E27FC236}">
                <a16:creationId xmlns:a16="http://schemas.microsoft.com/office/drawing/2014/main" id="{7CBEB13B-6668-4891-8256-B39387A68375}"/>
              </a:ext>
            </a:extLst>
          </p:cNvPr>
          <p:cNvSpPr/>
          <p:nvPr/>
        </p:nvSpPr>
        <p:spPr>
          <a:xfrm>
            <a:off x="116632" y="7213422"/>
            <a:ext cx="1264580" cy="8640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t>Waterproofing</a:t>
            </a:r>
            <a:endParaRPr lang="zh-TW" altLang="en-US" sz="1400" b="1" dirty="0"/>
          </a:p>
        </p:txBody>
      </p:sp>
      <p:sp>
        <p:nvSpPr>
          <p:cNvPr id="12" name="Rectangle 12">
            <a:extLst>
              <a:ext uri="{FF2B5EF4-FFF2-40B4-BE49-F238E27FC236}">
                <a16:creationId xmlns:a16="http://schemas.microsoft.com/office/drawing/2014/main" id="{9F60C309-F87C-4403-8F99-CCDFB076A8D9}"/>
              </a:ext>
            </a:extLst>
          </p:cNvPr>
          <p:cNvSpPr/>
          <p:nvPr/>
        </p:nvSpPr>
        <p:spPr>
          <a:xfrm>
            <a:off x="1498823" y="7213422"/>
            <a:ext cx="827769" cy="8640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t>Coating</a:t>
            </a:r>
            <a:endParaRPr lang="zh-TW" altLang="en-US" sz="1400" b="1" dirty="0"/>
          </a:p>
        </p:txBody>
      </p:sp>
      <p:sp>
        <p:nvSpPr>
          <p:cNvPr id="13" name="Rectangle 13">
            <a:extLst>
              <a:ext uri="{FF2B5EF4-FFF2-40B4-BE49-F238E27FC236}">
                <a16:creationId xmlns:a16="http://schemas.microsoft.com/office/drawing/2014/main" id="{6D6A5666-1922-4B2C-B7F5-C15E491F6039}"/>
              </a:ext>
            </a:extLst>
          </p:cNvPr>
          <p:cNvSpPr/>
          <p:nvPr/>
        </p:nvSpPr>
        <p:spPr>
          <a:xfrm>
            <a:off x="2444203" y="7213422"/>
            <a:ext cx="827769" cy="8640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t>Flooring</a:t>
            </a:r>
            <a:endParaRPr lang="zh-TW" altLang="en-US" sz="1400" b="1" dirty="0"/>
          </a:p>
        </p:txBody>
      </p:sp>
      <p:sp>
        <p:nvSpPr>
          <p:cNvPr id="14" name="Rectangle 14">
            <a:extLst>
              <a:ext uri="{FF2B5EF4-FFF2-40B4-BE49-F238E27FC236}">
                <a16:creationId xmlns:a16="http://schemas.microsoft.com/office/drawing/2014/main" id="{E72BE675-CD19-4518-95C0-981E4C0B8596}"/>
              </a:ext>
            </a:extLst>
          </p:cNvPr>
          <p:cNvSpPr/>
          <p:nvPr/>
        </p:nvSpPr>
        <p:spPr>
          <a:xfrm>
            <a:off x="3377752" y="7213422"/>
            <a:ext cx="981025" cy="86409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t>Expansion Joint</a:t>
            </a:r>
            <a:endParaRPr lang="zh-TW" altLang="en-US" sz="1400" b="1" dirty="0"/>
          </a:p>
        </p:txBody>
      </p:sp>
      <p:sp>
        <p:nvSpPr>
          <p:cNvPr id="15" name="Rectangle 19">
            <a:extLst>
              <a:ext uri="{FF2B5EF4-FFF2-40B4-BE49-F238E27FC236}">
                <a16:creationId xmlns:a16="http://schemas.microsoft.com/office/drawing/2014/main" id="{79FAF687-3CFE-4AA1-B3CB-47DA0FC234AE}"/>
              </a:ext>
            </a:extLst>
          </p:cNvPr>
          <p:cNvSpPr/>
          <p:nvPr/>
        </p:nvSpPr>
        <p:spPr>
          <a:xfrm>
            <a:off x="4464557" y="7213422"/>
            <a:ext cx="981025" cy="86409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t>Concrete Repair</a:t>
            </a:r>
            <a:endParaRPr lang="zh-TW" altLang="en-US" sz="1400" b="1" dirty="0"/>
          </a:p>
        </p:txBody>
      </p:sp>
      <p:sp>
        <p:nvSpPr>
          <p:cNvPr id="16" name="Rectangle 21">
            <a:extLst>
              <a:ext uri="{FF2B5EF4-FFF2-40B4-BE49-F238E27FC236}">
                <a16:creationId xmlns:a16="http://schemas.microsoft.com/office/drawing/2014/main" id="{4E3597A9-5E80-4BB4-803A-3DA9B03250DE}"/>
              </a:ext>
            </a:extLst>
          </p:cNvPr>
          <p:cNvSpPr/>
          <p:nvPr/>
        </p:nvSpPr>
        <p:spPr>
          <a:xfrm>
            <a:off x="5551363" y="7213422"/>
            <a:ext cx="1190006" cy="86409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t>Re-roofing</a:t>
            </a:r>
            <a:endParaRPr lang="zh-TW" altLang="en-US" sz="1400"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NDREW\Desktop\KESFORD\ver1\IMG_5014.JPG"/>
          <p:cNvPicPr>
            <a:picLocks noChangeAspect="1" noChangeArrowheads="1"/>
          </p:cNvPicPr>
          <p:nvPr/>
        </p:nvPicPr>
        <p:blipFill>
          <a:blip r:embed="rId2" cstate="print"/>
          <a:srcRect/>
          <a:stretch>
            <a:fillRect/>
          </a:stretch>
        </p:blipFill>
        <p:spPr bwMode="auto">
          <a:xfrm>
            <a:off x="0" y="1434413"/>
            <a:ext cx="2376264" cy="1584177"/>
          </a:xfrm>
          <a:prstGeom prst="rect">
            <a:avLst/>
          </a:prstGeom>
          <a:noFill/>
        </p:spPr>
      </p:pic>
      <p:pic>
        <p:nvPicPr>
          <p:cNvPr id="17" name="Picture 3" descr="C:\Users\ANDREW\Desktop\KESFORD\ver1\IMG_5014.JPG"/>
          <p:cNvPicPr>
            <a:picLocks noChangeAspect="1" noChangeArrowheads="1"/>
          </p:cNvPicPr>
          <p:nvPr/>
        </p:nvPicPr>
        <p:blipFill>
          <a:blip r:embed="rId3" cstate="print"/>
          <a:stretch>
            <a:fillRect/>
          </a:stretch>
        </p:blipFill>
        <p:spPr bwMode="auto">
          <a:xfrm>
            <a:off x="0" y="3003037"/>
            <a:ext cx="2492896" cy="1661931"/>
          </a:xfrm>
          <a:prstGeom prst="rect">
            <a:avLst/>
          </a:prstGeom>
          <a:noFill/>
        </p:spPr>
      </p:pic>
      <p:pic>
        <p:nvPicPr>
          <p:cNvPr id="15" name="Picture 3" descr="C:\Users\ANDREW\Desktop\KESFORD\ver1\IMG_5014.JPG"/>
          <p:cNvPicPr>
            <a:picLocks noChangeAspect="1" noChangeArrowheads="1"/>
          </p:cNvPicPr>
          <p:nvPr/>
        </p:nvPicPr>
        <p:blipFill>
          <a:blip r:embed="rId4" cstate="print"/>
          <a:stretch>
            <a:fillRect/>
          </a:stretch>
        </p:blipFill>
        <p:spPr bwMode="auto">
          <a:xfrm>
            <a:off x="2420888" y="1434413"/>
            <a:ext cx="4437112" cy="3224808"/>
          </a:xfrm>
          <a:prstGeom prst="rect">
            <a:avLst/>
          </a:prstGeom>
          <a:noFill/>
        </p:spPr>
      </p:pic>
      <p:pic>
        <p:nvPicPr>
          <p:cNvPr id="19" name="Picture 2" descr="C:\Users\ANDREW\Desktop\KESFORD\ver1\DSC_9737.jpg"/>
          <p:cNvPicPr>
            <a:picLocks noChangeAspect="1" noChangeArrowheads="1"/>
          </p:cNvPicPr>
          <p:nvPr/>
        </p:nvPicPr>
        <p:blipFill>
          <a:blip r:embed="rId5" cstate="print"/>
          <a:stretch>
            <a:fillRect/>
          </a:stretch>
        </p:blipFill>
        <p:spPr bwMode="auto">
          <a:xfrm>
            <a:off x="0" y="4592960"/>
            <a:ext cx="3717032" cy="5323522"/>
          </a:xfrm>
          <a:prstGeom prst="rect">
            <a:avLst/>
          </a:prstGeom>
          <a:noFill/>
        </p:spPr>
      </p:pic>
      <p:sp>
        <p:nvSpPr>
          <p:cNvPr id="3" name="TextBox 2"/>
          <p:cNvSpPr txBox="1"/>
          <p:nvPr/>
        </p:nvSpPr>
        <p:spPr>
          <a:xfrm>
            <a:off x="476672" y="704528"/>
            <a:ext cx="5760640" cy="369332"/>
          </a:xfrm>
          <a:prstGeom prst="rect">
            <a:avLst/>
          </a:prstGeom>
          <a:noFill/>
        </p:spPr>
        <p:txBody>
          <a:bodyPr wrap="square" rtlCol="0">
            <a:spAutoFit/>
          </a:bodyPr>
          <a:lstStyle/>
          <a:p>
            <a:endParaRPr lang="zh-TW" altLang="en-US" dirty="0"/>
          </a:p>
        </p:txBody>
      </p:sp>
      <p:sp>
        <p:nvSpPr>
          <p:cNvPr id="24" name="Rectangle 23"/>
          <p:cNvSpPr/>
          <p:nvPr/>
        </p:nvSpPr>
        <p:spPr>
          <a:xfrm>
            <a:off x="0" y="6825208"/>
            <a:ext cx="260648" cy="30807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
          <p:cNvSpPr txBox="1"/>
          <p:nvPr/>
        </p:nvSpPr>
        <p:spPr>
          <a:xfrm>
            <a:off x="3861048" y="5025008"/>
            <a:ext cx="2808312" cy="4320480"/>
          </a:xfrm>
          <a:prstGeom prst="rect">
            <a:avLst/>
          </a:prstGeom>
          <a:noFill/>
        </p:spPr>
        <p:txBody>
          <a:bodyPr wrap="square" rtlCol="0">
            <a:noAutofit/>
          </a:bodyPr>
          <a:lstStyle/>
          <a:p>
            <a:pPr algn="just"/>
            <a:r>
              <a:rPr lang="en-US" altLang="zh-TW" sz="1100" b="1" dirty="0"/>
              <a:t>Project</a:t>
            </a:r>
          </a:p>
          <a:p>
            <a:pPr algn="just"/>
            <a:r>
              <a:rPr lang="en-US" altLang="zh-TW" sz="1000" dirty="0"/>
              <a:t>The impressive Central Government Complex Tamar is the new location of the offices of the Government of Hong Kong Special Administrative Region. The 42,000s.m plot is among the most prestigious and most expensive ones in Hong Kong.</a:t>
            </a:r>
            <a:endParaRPr lang="zh-TW" altLang="zh-TW" sz="1000" dirty="0"/>
          </a:p>
          <a:p>
            <a:pPr algn="just"/>
            <a:r>
              <a:rPr lang="en-US" altLang="zh-TW" sz="1000" dirty="0"/>
              <a:t>The project uses neither Chinese nor European government building design, but instead it is a mix of postmodern architecture and low-frills international design. The building’s multistory underground car park and facility quarters reaching deep into groundwater, thus required reliable waterproofing.</a:t>
            </a:r>
            <a:endParaRPr lang="zh-TW" altLang="zh-TW" sz="1000" dirty="0"/>
          </a:p>
          <a:p>
            <a:pPr algn="just"/>
            <a:r>
              <a:rPr lang="en-US" altLang="zh-TW" sz="1000" dirty="0"/>
              <a:t> </a:t>
            </a:r>
            <a:endParaRPr lang="en-US" altLang="zh-TW" sz="1000" b="1" dirty="0"/>
          </a:p>
          <a:p>
            <a:pPr algn="just"/>
            <a:r>
              <a:rPr lang="en-US" altLang="zh-TW" sz="1100" b="1" dirty="0"/>
              <a:t>Solution</a:t>
            </a:r>
          </a:p>
          <a:p>
            <a:pPr algn="just"/>
            <a:r>
              <a:rPr lang="en-US" altLang="zh-TW" sz="1000" b="1" dirty="0"/>
              <a:t>Kesford</a:t>
            </a:r>
            <a:r>
              <a:rPr lang="en-US" altLang="zh-TW" sz="1000" dirty="0"/>
              <a:t> had completed over 100,000s.m. waterproofing works for all podiums, flat roofs, water tanks, lift pit, external wall and internal wet areas. And our spray applied polyurea membrane was also applied onto the garden roof of a link bridge surface.</a:t>
            </a:r>
          </a:p>
          <a:p>
            <a:pPr algn="just"/>
            <a:endParaRPr lang="en-US" altLang="zh-TW" sz="1000" dirty="0"/>
          </a:p>
          <a:p>
            <a:pPr algn="just"/>
            <a:r>
              <a:rPr lang="en-US" altLang="zh-TW" dirty="0"/>
              <a:t> </a:t>
            </a:r>
            <a:endParaRPr lang="zh-TW" altLang="zh-TW" dirty="0"/>
          </a:p>
        </p:txBody>
      </p:sp>
      <p:pic>
        <p:nvPicPr>
          <p:cNvPr id="11" name="Picture 3" descr="C:\Users\ANDREW\Desktop\KESFORD\ver1\IMG_5014.JPG"/>
          <p:cNvPicPr>
            <a:picLocks noChangeAspect="1" noChangeArrowheads="1"/>
          </p:cNvPicPr>
          <p:nvPr/>
        </p:nvPicPr>
        <p:blipFill>
          <a:blip r:embed="rId6" cstate="print"/>
          <a:stretch>
            <a:fillRect/>
          </a:stretch>
        </p:blipFill>
        <p:spPr bwMode="auto">
          <a:xfrm>
            <a:off x="1988840" y="1434413"/>
            <a:ext cx="1728192" cy="3152800"/>
          </a:xfrm>
          <a:prstGeom prst="rect">
            <a:avLst/>
          </a:prstGeom>
          <a:noFill/>
        </p:spPr>
      </p:pic>
      <p:sp>
        <p:nvSpPr>
          <p:cNvPr id="23" name="TextBox 22"/>
          <p:cNvSpPr txBox="1"/>
          <p:nvPr/>
        </p:nvSpPr>
        <p:spPr>
          <a:xfrm>
            <a:off x="0" y="-15552"/>
            <a:ext cx="2276872" cy="464156"/>
          </a:xfrm>
          <a:prstGeom prst="rect">
            <a:avLst/>
          </a:prstGeom>
          <a:solidFill>
            <a:srgbClr val="00B0F0"/>
          </a:solidFill>
        </p:spPr>
        <p:txBody>
          <a:bodyPr wrap="square" rtlCol="0" anchor="ctr" anchorCtr="0">
            <a:noAutofit/>
          </a:bodyPr>
          <a:lstStyle/>
          <a:p>
            <a:r>
              <a:rPr lang="en-US" altLang="zh-TW" sz="1600" b="1" dirty="0">
                <a:solidFill>
                  <a:schemeClr val="bg1"/>
                </a:solidFill>
              </a:rPr>
              <a:t>PROJECT REFERENCE</a:t>
            </a:r>
            <a:endParaRPr lang="zh-TW" altLang="en-US" sz="1600" b="1" dirty="0">
              <a:solidFill>
                <a:schemeClr val="bg1"/>
              </a:solidFill>
            </a:endParaRPr>
          </a:p>
        </p:txBody>
      </p:sp>
      <p:sp>
        <p:nvSpPr>
          <p:cNvPr id="25" name="文字方塊 3"/>
          <p:cNvSpPr txBox="1"/>
          <p:nvPr/>
        </p:nvSpPr>
        <p:spPr>
          <a:xfrm>
            <a:off x="4437112" y="416496"/>
            <a:ext cx="2304256" cy="504056"/>
          </a:xfrm>
          <a:prstGeom prst="rect">
            <a:avLst/>
          </a:prstGeom>
          <a:noFill/>
        </p:spPr>
        <p:txBody>
          <a:bodyPr wrap="square" rtlCol="0" anchor="ctr" anchorCtr="0">
            <a:noAutofit/>
          </a:bodyPr>
          <a:lstStyle/>
          <a:p>
            <a:pPr algn="r"/>
            <a:r>
              <a:rPr lang="en-US" altLang="zh-TW" sz="2000" dirty="0">
                <a:solidFill>
                  <a:srgbClr val="0070C0"/>
                </a:solidFill>
              </a:rPr>
              <a:t>Waterproofing</a:t>
            </a:r>
            <a:endParaRPr lang="zh-TW" altLang="en-US" sz="2000" dirty="0">
              <a:solidFill>
                <a:srgbClr val="0070C0"/>
              </a:solidFill>
            </a:endParaRPr>
          </a:p>
          <a:p>
            <a:pPr algn="r"/>
            <a:endParaRPr lang="zh-TW" altLang="zh-TW" sz="1200" dirty="0"/>
          </a:p>
        </p:txBody>
      </p:sp>
      <p:pic>
        <p:nvPicPr>
          <p:cNvPr id="27" name="Picture 2"/>
          <p:cNvPicPr>
            <a:picLocks noChangeAspect="1" noChangeArrowheads="1"/>
          </p:cNvPicPr>
          <p:nvPr/>
        </p:nvPicPr>
        <p:blipFill>
          <a:blip r:embed="rId7" cstate="print"/>
          <a:stretch>
            <a:fillRect/>
          </a:stretch>
        </p:blipFill>
        <p:spPr bwMode="auto">
          <a:xfrm>
            <a:off x="3806281" y="870021"/>
            <a:ext cx="390877" cy="410571"/>
          </a:xfrm>
          <a:prstGeom prst="rect">
            <a:avLst/>
          </a:prstGeom>
          <a:noFill/>
          <a:ln w="9525">
            <a:noFill/>
            <a:miter lim="800000"/>
            <a:headEnd/>
            <a:tailEnd/>
          </a:ln>
        </p:spPr>
      </p:pic>
      <p:sp>
        <p:nvSpPr>
          <p:cNvPr id="28" name="文字方塊 3"/>
          <p:cNvSpPr txBox="1"/>
          <p:nvPr/>
        </p:nvSpPr>
        <p:spPr>
          <a:xfrm>
            <a:off x="3905673" y="920552"/>
            <a:ext cx="2952327" cy="432048"/>
          </a:xfrm>
          <a:prstGeom prst="rect">
            <a:avLst/>
          </a:prstGeom>
          <a:noFill/>
        </p:spPr>
        <p:txBody>
          <a:bodyPr wrap="square" rtlCol="0" anchor="ctr" anchorCtr="0">
            <a:noAutofit/>
          </a:bodyPr>
          <a:lstStyle/>
          <a:p>
            <a:pPr algn="r"/>
            <a:r>
              <a:rPr lang="en-US" altLang="zh-TW" sz="1400" dirty="0">
                <a:solidFill>
                  <a:schemeClr val="tx1">
                    <a:lumMod val="50000"/>
                    <a:lumOff val="50000"/>
                  </a:schemeClr>
                </a:solidFill>
              </a:rPr>
              <a:t>Architectural Services Department</a:t>
            </a:r>
            <a:endParaRPr lang="zh-TW" altLang="en-US" sz="1400" dirty="0">
              <a:solidFill>
                <a:schemeClr val="tx1">
                  <a:lumMod val="50000"/>
                  <a:lumOff val="50000"/>
                </a:schemeClr>
              </a:solidFill>
            </a:endParaRPr>
          </a:p>
          <a:p>
            <a:pPr algn="ctr"/>
            <a:endParaRPr lang="zh-TW" altLang="zh-TW" sz="1200" dirty="0"/>
          </a:p>
        </p:txBody>
      </p:sp>
      <p:sp>
        <p:nvSpPr>
          <p:cNvPr id="22" name="Rectangle 21"/>
          <p:cNvSpPr/>
          <p:nvPr/>
        </p:nvSpPr>
        <p:spPr>
          <a:xfrm flipV="1">
            <a:off x="3717032" y="776535"/>
            <a:ext cx="2996952"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TextBox 19"/>
          <p:cNvSpPr txBox="1"/>
          <p:nvPr/>
        </p:nvSpPr>
        <p:spPr>
          <a:xfrm>
            <a:off x="0" y="4448944"/>
            <a:ext cx="6858000" cy="504056"/>
          </a:xfrm>
          <a:prstGeom prst="rect">
            <a:avLst/>
          </a:prstGeom>
          <a:solidFill>
            <a:schemeClr val="bg1">
              <a:lumMod val="50000"/>
            </a:schemeClr>
          </a:solidFill>
        </p:spPr>
        <p:txBody>
          <a:bodyPr wrap="square" rtlCol="0" anchor="ctr" anchorCtr="0">
            <a:noAutofit/>
          </a:bodyPr>
          <a:lstStyle/>
          <a:p>
            <a:endParaRPr lang="en-US" altLang="zh-TW" sz="1200" dirty="0">
              <a:solidFill>
                <a:schemeClr val="bg1"/>
              </a:solidFill>
            </a:endParaRPr>
          </a:p>
          <a:p>
            <a:r>
              <a:rPr lang="en-US" altLang="zh-TW" sz="1200" b="1" dirty="0">
                <a:solidFill>
                  <a:schemeClr val="bg1"/>
                </a:solidFill>
              </a:rPr>
              <a:t>GAMMON  HIP HING JV    </a:t>
            </a:r>
            <a:r>
              <a:rPr lang="en-US" altLang="zh-TW" sz="1400" b="1" dirty="0">
                <a:solidFill>
                  <a:srgbClr val="0070C0"/>
                </a:solidFill>
              </a:rPr>
              <a:t>I  </a:t>
            </a:r>
            <a:r>
              <a:rPr lang="en-US" altLang="zh-TW" sz="1200" b="1" dirty="0">
                <a:solidFill>
                  <a:schemeClr val="bg1"/>
                </a:solidFill>
              </a:rPr>
              <a:t> TAMAR DEVELOPMENT</a:t>
            </a:r>
          </a:p>
          <a:p>
            <a:r>
              <a:rPr lang="en-US" altLang="zh-TW" sz="1200" dirty="0">
                <a:solidFill>
                  <a:schemeClr val="bg1"/>
                </a:solidFill>
              </a:rPr>
              <a:t>  </a:t>
            </a:r>
            <a:endParaRPr lang="zh-TW" altLang="en-US" sz="1200" dirty="0">
              <a:solidFill>
                <a:schemeClr val="bg1"/>
              </a:solidFill>
            </a:endParaRPr>
          </a:p>
        </p:txBody>
      </p:sp>
      <p:pic>
        <p:nvPicPr>
          <p:cNvPr id="29" name="Picture 3" descr="C:\Users\ANDREW\Desktop\KESFORD\ver1\IMG_5014.JPG"/>
          <p:cNvPicPr>
            <a:picLocks noChangeAspect="1" noChangeArrowheads="1"/>
          </p:cNvPicPr>
          <p:nvPr/>
        </p:nvPicPr>
        <p:blipFill>
          <a:blip r:embed="rId8" cstate="print"/>
          <a:stretch>
            <a:fillRect/>
          </a:stretch>
        </p:blipFill>
        <p:spPr bwMode="auto">
          <a:xfrm>
            <a:off x="3717032" y="8481392"/>
            <a:ext cx="3140968" cy="1424608"/>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IMG_6121.JPG"/>
          <p:cNvPicPr>
            <a:picLocks noChangeAspect="1"/>
          </p:cNvPicPr>
          <p:nvPr/>
        </p:nvPicPr>
        <p:blipFill>
          <a:blip r:embed="rId2" cstate="print"/>
          <a:stretch>
            <a:fillRect/>
          </a:stretch>
        </p:blipFill>
        <p:spPr>
          <a:xfrm>
            <a:off x="2316727" y="1928664"/>
            <a:ext cx="1879324" cy="1559787"/>
          </a:xfrm>
          <a:prstGeom prst="rect">
            <a:avLst/>
          </a:prstGeom>
        </p:spPr>
      </p:pic>
      <p:pic>
        <p:nvPicPr>
          <p:cNvPr id="13" name="Picture 3" descr="IMG_6121.JPG"/>
          <p:cNvPicPr>
            <a:picLocks noChangeAspect="1"/>
          </p:cNvPicPr>
          <p:nvPr/>
        </p:nvPicPr>
        <p:blipFill>
          <a:blip r:embed="rId3" cstate="print"/>
          <a:stretch>
            <a:fillRect/>
          </a:stretch>
        </p:blipFill>
        <p:spPr>
          <a:xfrm>
            <a:off x="4235906" y="1887782"/>
            <a:ext cx="2505462" cy="3220921"/>
          </a:xfrm>
          <a:prstGeom prst="rect">
            <a:avLst/>
          </a:prstGeo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235906" y="5360184"/>
            <a:ext cx="2435674" cy="1826756"/>
          </a:xfrm>
          <a:prstGeom prst="rect">
            <a:avLst/>
          </a:prstGeom>
          <a:noFill/>
        </p:spPr>
      </p:pic>
      <p:sp>
        <p:nvSpPr>
          <p:cNvPr id="5" name="Rectangle 4"/>
          <p:cNvSpPr/>
          <p:nvPr/>
        </p:nvSpPr>
        <p:spPr>
          <a:xfrm flipV="1">
            <a:off x="3401616" y="632520"/>
            <a:ext cx="3312368"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314" name="AutoShape 2" descr="data:image/jpeg;base64,/9j/4AAQSkZJRgABAQAAAQABAAD/2wCEAAkGBhQSERUUExMTFRUWGSIaFRgWGRgaGxgYGBwYGBwcGh0cICcfGxkkGxwYHzAiIyksLCwsHB8xNTAqNSYrLCkBCQoKDgwOGg8PGiwkHBwpLCwpKSksLCwsLCkpKSwsLCwpLCwpLCwpLCwpLCksLCwpKSwpLCwsKSksKSksKSwsLP/AABEIAQMAwgMBIgACEQEDEQH/xAAcAAACAwEBAQEAAAAAAAAAAAAABQQGBwMCAQj/xABHEAACAQIEBAMDCAcGBQQDAAABAgMAEQQSITEFBiJBE1FhMnGBBxQjQlKRobEzYnKywdHwFSRzgpKiJUPC4fE0U5PDFmOD/8QAFwEBAQEBAAAAAAAAAAAAAAAAAAECA//EAB8RAQEBAAIDAQADAAAAAAAAAAABERIhAjFBUSJCYf/aAAwDAQACEQMRAD8A3GiiigKKKKAooooCioXE+MRYcXlcLf2RqWb0VRdmPuFUbmP5SnEUjwjw0RlRj0PLmchQAt8kZ1VuosbH2RQXrifGIcOuaaQIDsNSzHyVRdmPoATVB5m+VXJ0R/RXOUXAeUkkAWT2I911kPcdNU3l/mOTEYiaSRcqphnlJYl3LKsTqGc62BdxYWGh0qo8Kw1psKh1zSpf/wCTCIfxU3rWIsfOvFp0xE8XisCkZJkJLSMTFnPUdVUFlsEtT7gUhXgUzqBmDysubUXEr2v6aa0m49yticVj8WyIEjZjGJZDkQEpAgOaxJHQ46QdVq2vwTwOEywo/idLvcDL7TtIQAT2uV9betqudC3fJ5x4YnBrqS0YCm+5X6hPctbpJ+0j1Z6xP5POOrhZogTZZjIH8rZ1u3+V3DeimQ1tlYUUUUUBRRRQFFFFAUUUUBRRRQFFFFAUUUUBRRRQFZrzb8qDRExorxNlLBcoaUgZh3+jiuVIGYsTroCK0kmvznztxA4jiGIKDMxcRRgdylyBf/FRx/mqyaiRzJxWQphnLlGmRpprMzMyBg0alz1EFFk00Gp0tS2aIx8JiRPanxLm236KMwfD6RV++rTxfkV58RqUiw6xLBGfaYrGkl8qKb2/TJclbGxsRVlXg8eHjEcKBzDG3gs6q0gZxIZCLCwLPlJsBW8FO5U5ZmaHGmRWhTEr4Ubup2kklDsF9ojI0ZGwOlqsHLfKOGhbME8V1PTJL2Jyykog6Qwd7htSLLTbF4mOOIs8iqoYh3Zly2F1UF26MwIXpUswttUTl3ivz2bJhkk8NgWbEMrpFbKtgpbLNOekDTw13uDsXUE/Ep13JJysWI0Yqt5TqL5UFyNZGUa1HxXEGMCtHYwnpEi9S37ESXVTY/YDLpbPfdNjeWxIy/Op3njLtkhsIoEUK8i/RxWzMCFBYm51uNavPF8B/wAJkjiCxEQt4QyhQjLcpYAWFiAdqXcSMh4vgghwwTS8h0Ots5w+dTfcEFl9xrZ+SuNfOMMLtmePocnc29lj6kWv+sGHasqE/wA5wsbAASrIWK91kRQCvrfKQL+anvTD5PeL/NsdKpNonlZD6F5JMvbWzKT6CRydqzVbJRRRWVFFFFAUUUUBRRRQFFFFAUUUUBRRRQFFFFBE4tPkhc2ubaDub6WHrVM4RwiHDO5iRVIBZ3PU2Zi7MzMdFvmjJ2ppzrzCkKhSrucwIWJHldn6mVAidyFPtMgI7nWkXC0xGIjlmljGGjUWhBdXlMh6FZgq+HFYZR0AybXbz1EfcRxCOIxCR1UyGyKSVMjuUFkFi8mrOOhcvV7Y3qDxibGPI8SJHAmZQ00xRxdxY+Hh1Yqcu95ncXBsKncoctwRYwvGjO9xnnmPiysQgYkyNrch4/ZsOnavOOnzyA3veSRh5ZSJba3uf0qXA/GtZvtHvH8BRcLhlmBxExYuZZ0DPe5AsLWVUMmiiwAGmutT+RT1sSR7LMPc0rn4jX1r3zM4zYdBa4juFF2Ju0Z0VQZDbKNQNLi9JuE49sOrxo2aSOMeKiBZZQFW5uit4cJa1w0slz9mrswcTP0I2gCgl2vlC3hA6mJsu/c2PlVjxHH0+b+FkksyMokyhELWJAXNYkHYMq5bkC+orPX4ljJSqwwjBAKWSXEqJpwiZQSkYHhwHVRYKu5N9NbjxXgaRcNM4BlxEcQlMpN5ZTGC1i/UbEFwACQubp2FTy2rFRaJI4EkK28eXw2NtMzYeIo3x6luNyVFLeY8H4bTyIu0iyDXdvpQ6310PiW9z6U7xMUc/CyUYBJJcylRlteFQpH2TcA67bHUGo3FsHnSeHMWaOwYgHVj4LKLfrIy7aAnfQ1kapylxj5xhgWN3Q5JPMsvc+pFifIkjtTqsu+Sp5Bi8Sq28IgOwOlvEu4tprZs5P8AiHyArUayoooooCiiigKKKKAooooCiiigKKKKAoorxPOqKWdlVQLlmIAA8yToKCv81Y0qRlt9GjSEX7/U03IIWRfLUXqG0XhYSKMXYs4UaanwVJU21B1jXzvffWl3NfGYkZppZFjiJXI8hyBljKPZQQZJCT4miIQQfaF6V8f4jihGixwqyeHnz4lskSJZiLYdWLyF1VyFkc6jVVrcQ54PxLwjLKVzWz+yVCp1kAu5IjQeGIyVZs2mgqqx8yRNIkWFV8ZKtkvh7iNdEH0mJZdrKpvEgPT7VPcDwAjCTSYyY4x3ZYgHjVYogWyMIYh7HS5BOhIUbVy5chU4hQiqqKY1yqAEGRDJYCwU28bYdQ9a1JahdzjweZGkX520cKxl5IsOgj8SQBmu8hYyOtsgILMTvpTnlTg8OGwOMGHiRPo2F1uSxCOBmfUtre3lc6CovOEl5MTckhmCdrDMIItbHzzb5PfTLhwvgMVZcxZmFh3uRpqPJu5bTuRTOjeyDFH6dbkDok2ynXxYhvcKDpuLGrzOx+ZdyfB9b+yPcb/dVEjw0ksl0u1gQRD1kXkDEFyRGlraguf2aYYvmN1URl8N4YRo2RCz5QF9ppsojDAAM0eW4XOQSFp5eUWRU+AYMph1OcCKYqUBsCkjReMykknpP0rWIGUGTe4phxLBN88aQHKsmFiM4tYmyRBW963O/b9kVFfBM3CEXVJkkw+Qta8cuTKDYjsb3A3107VLhmM6MZVymXCNGyk3Ith5XAuLk9IWx3IAPcVgPvk5jKY+W5v4kCk6W6kyA/vX/wAwrS6yv5OXcYmHxGzOYmQkfWVSwVyNwSUca97gbVqlZUUUUUBRRRQFFFFAUUUUBRRRQFFFFAVHx8WaMguyDcsuW9hqR1A2BAtffyIOtSKTc34oJhJb/XAj+EhCE/AEn4UGe8F4BAcXHIUaSd7M7zs0rqzMpVR4gIUJlnUXFyO5pxzZic00vskFo4TqPYJjBvra3VNoxGxteufJ+ID4pjoAu9tgFUbm/wBuSUbkegqAYmnfOhZ7SO58PULm8UWMjEIuVpDdQ31B0126lY7POJzlcFB/+xyzBv2JD3U/Xyb+nVsaWcBxixzmeQ+GHkksSDnkKnwgFUdbm0Q06xa1raVD4xzbGnhIzNIVX6KLBJn0OhviHAjtdd0CkWNjXvkwz4l2ZkXBw5AxEbF8RLcKR4s7guRlO4sb26txWeX41j5x5kUNJiHSBDIXR8SxXaQzJkhU+K/1QVJS+U6VxxGJL4Np8NCcQgbLH85PhQszuiXXDoBmVSb3ls3SbE3vVai4TEjxTZS8jNmmeZvEJAgLWuzbBiu7X6dqvPEBbhUakXu620B9lywsApH1fsn470z9SX8UPG/OMUSuLxTNGFU+DARFCFdsuU2IBsAfaJ399aZxvAW4WUhCq8cAaG1rK6KCltLbgCxFjsdDWaxSHxmGoYRw+bHVpNrEkbdivbStW4ppg2Fv+Sf3R/X86WYsZ7w3i6S4FyOlneNijWJXJcMpuVN0LINd1MTG+Y294nHvBiMI+rJLhVjYC5yvaVM19wGW63PcISSAQFXDMOkULzlsqEYfxAWsgd1eMPpfLqqqxvsxbdVAsMajxcAjagoUYdrfOPCIYDQMM9iPQ+VYV54DDJHi+GvGRmIkilGpzIHeW4HcrnNidgx8xWxVi3J3FnaXCiT9JBMY5t9Wk8NAx9CBf3uQPZraaUFFFFQFFFFAUUUUBRRRQFFFFAUUUUBVD5643HbLOVw8aOeqZ7eIQrL9HHGTJIOom3SSQN6vhrHOd+Hw/OJMkaBwojV7XYSS6Xud2+mi1uxGUaVrxmpXrB4xZ8PiJMNFmSIFg2KXJC8jXYBIFtmBbXNKbjMDrSmLh8mMnWPGzyTqSmVEIjhuzSEAILZgFRdSG9rerRiHycOG58WYEWNumO8o8rC0Vu1LuT4C2LvmzAObWvb6JET2r2PUH01rckTUjnviFpZyls0cWQAaarGzAXAuB9MNyB76m8Afw8HjJACto2C6W1RGXYDzA8/fVb5mxheaUjQtOF21KiZYzbdrZYvqin+AkJ4ZKVGYyPl0FyQ7Iv2r7E7kHfal9H1VMbJ9Kq9TdErC+ZfZyRCwF2B12soq1c0T+Hw/C9rya6G36OZux01tuaracMLS2J1sQY4x4jgu+chlQZU6V/5mnrVi4pJ9DEMT83wsUVshxDBpCcpQ9CkIGsSPacanSp5eUJFMwUDSSOI4ywAjB0GUABj1AdIGu5BrQ+I8y4doWiSUMxiYArdkLKpJQOBlLgBjlBvZSdLaUnG86YQDLDBPj2FspmtHBcXIKoQEzC17iO+2tWfmDBTpAZZpl8NOp0ijCiNBqJEuWYyRmzamzAMMuotm+WtSKvDY4DG5xdRBASHuR0mX7Vu+uwsdhtftwTCurYXxSHdJB4bXBLxxzolzce10IrW0zeHuXo+ZWwXEAFUKYI1GX2TYyWKWBJiZWVkIJ0a26sK4cdLDD4SWPWSOSfTMVDoet0O9iVGh0KsBa3aIlS8SGGXxlAIixhElxfoJl16dgrxXN9bB9iddtw82dFYC2YA2PqL9qw/GQsIsU9yTmiYXI/SB8QjX8jd7EA2vdR7JJ0blnnGJsQ+Ce0ci3MHZZI9SFXydV+r3XUXs1lVbqKKKgKKKKAooooCiiigKKKKAooooOeIayn+t6xriuLzyZwEPiStISbEFUDsmlwDa+GGrEgjYVp/NfExDAxzorFTkzMFBe1lFz5sRWeQcHuyuqOyxoVV5C0KAB0O73kIyxxj2baGxrfjZGbNTeZ+lMLDYnKmY6Am5KAbLp0+LqF+6l3JmIXDsJJhkLxlljsTKxkYyNaMAufbsSO+4rjxbnDDByXxD4mTKAUwS5ECkkpmmvfS51EgBzHp1ArrhMZiJMFiZokiwAQN4YQKztJ2LyMCtixF7KTqeqm9Ljw/AbL4koSJQc7SYlgiZrHXwlPWt2Y9TI21fOI8Xiiw6uFxGMjJyxhcsGHJynpFyM6EAm58TvrVOxPDFeUNNI+IOV8zSsWykyKqEF+nKRnN0AtarxzkfDwWEQdOVS2hXS0RXdtxd996Zb7NVyTmfHS3jjMWCiWwywqAQGUmxdhpoL3VB2ptz5wGCL5vaIFvDkLSOQWJXwQC7uS53PrVbwBzTtfvOFB0P/LUaO+4uToBf8Kt/ylOfGhsBoja6dOZ4xub2vl7DtVySxN6UvCk55TewEtri1gBCv127fDz861/mVVbCTKwupiYEHuCtiKx7BLmkY6sTMdQP1be0fd2rYOYj/dpdv0bflTy+EZVwASKr4YiVlC2he980TEkwtpYyKys6A98yXAcUw4qmbBRnRss8pUqelg8Ata41BVriwJ20OteOE4cyYXGICEbwQVO2R0kJVum+WzAHMDcW/V144PjL4rDZdA6v9LGBtKwa7DyjlXrW4tnDLc51rHqqncUzHG4uK7eFIRJfN7LfQtYgG9mdlIG9wwGkhNPOXYYP7TjkxQ6vCjMQaxVZikbBjp7V7gG9r272IScROaWdgWGfA5rqQCCYo5AVJ2N4r9hpc33EH53IVjeQBZMvY3F0YqCv6pINvL2fq1Yr9CUV5ikzAEbEX++vVZBRRRQFFF6rHFOeY45PDiHjEG0hDWVRsbNYhm9BpfQkUFnorOJPlIlmmSOBBGoYMxlIDMgIJXuFFtLjMddKunA+PJiUuoKsPaVrXFtDsdRf+hQM6KKKAooooM756fEJP4kMWFRz9GspXxJDGqPISb5Alm6d23HnVd5X4N86xIkxM8uKMbvlD38MNGxjBCraP21cjTy8r085txytiMzGyxIXJIW3WxcWLm1wsDbA6N6iovLgbDYWSaUENHDcmzXLBPFe2bqF3LdOUfGukn8dZ3tXOMuHkucoz4i6sB9VZHlXqbpH0caXABFPcV08KQEkNLIhJzbkOJDqR3EZ0AtvakL4EK0SC7BI3s5JQKVEeHXqclspzP7JPup/zh0wYZBowDSCxWwsnhkln7fTb76++rfkSKVh4GaYnY2jW7dm65Dq4uL3Gy2q1/KIg8WAdXRGwNrD23iXUnUeydR60i4FDnxV982IuCBm0QRxaSNoV32F6ac7hmxwAF7RxgDKDY5pnNiSADbL57VfsPhByu2bEIQPana5AuSBIqaudCLfG1WD5QpAcWqjXLHGfZzHWV9idB7PelfK2BMLQTYgiJAzP9Kcpu8hcAKxHVe2ymnfGMEuMxHipFPICqqLr4SDw2drkyakEtuqHbes2zY1J0pnDDmYXGa8rHW7d7eyLID63rXeYW/u83+G3l5eulVeDlsQJmeSDCrqxIs7KzEsx8WbptfyQVyxDQM2WGWVpmuFaYzeFNcaxByMlmW56NiL2NiKx5eWrJhby0fo8T/gPtcaK/62n+b4H2aVYKcx8PTEKiuyvGJRezPA8IDqG3zZkRgbixQHUrq44HHk+casB4EvtaNGwdSUa5NnXMLn2W0YXDXKvh+MROHzaiyeATfLuMyj0voO+h07WqhnDIJsRFIrB45ITEGFhmUQ4gISBbKTcqR2ZGFgNaWOf7vhie6yC/8A/RpP/sr3hOMph5MIFEYSaK8fYLKJGRgfsxyKIl9GRGtobx3Urh1Q3tHMyLcWupjgIt5WKsLdiCDsaQb3yxifEweHc7mJL+/KAfxppVY+TbEZ+Gw3+rmX4B2t+Fqs9ZBUfHcQjhQvIwVR3P8ADuT6DWpFVrn/AIY02GARgjiRSGIBsL2Oh8xpQVLmjnx528GEPZto0/SyDXVje0URsdzrbc3tS/B8sSxIZp2tJYZI0No0U5LgX1ZtCczC51AuNRYuXuXkwi5UUmQizM1izleoFmI3BYHyBOy3zU1ngVvaIJcEW/a0Fha5PUp77Xs9s1Bls/AGBzQOLgljFJcpe+4PtJc91012NfOFQ4qVmJJixERuCGZbg+yVI7GxDXtfuLG1NJoyrEFTmG9twfZO3u91RpcWFmhlLAANkLZdSJbIFPkufwzf027h8Mc34pjGJJlxYJ1I8STQnt0m33aUVZzhVOtzrroT3r7TlTpp9cMdNljY+Q0950H413pLzVjQkQBIFzc69hr+dqDIeL85xNNjcNI4XNIsQZsqKY3EMMgZzcgKPHY2F9T62tuNkthdLfTSKdS46HcORma7N9HmAa3uFZBByjLiJGkaRczszlYVMxuSSQWBEQNyRq/atHwuElSCGO0cMcAGV5mLuelkYsqFVBKsw9phre1b5dYmOOBDSYlioPsxKbnVH+kxD3MgLgkGP6ljpU/meeKTEL9ICY1WyoPEk6nu3Sqs6joTXQeulKk43g2kEXjyYyV7lY4iAraE2smWIgKPrk6DejG8fxMKyLh8Nh8NHCjtdzmOWJEZsqRgAHrVfate9OVt6Mk9pHAuBSRENHCcwdz4k7Kl/EYvmCLnY2JAsxU7124tjIIizYzHorkdSQWjJ7C2UtNe2gs1cuAcObESE4nFyT5RrGpCRXYKSCqe1bNYZie+lV/i+DSKHEtFh4ounEC6hVOUSFEIyj7I2NtzU423s2HvB+PwvNlwWCYs288w8MMLXzZiGkfTQXA943pbzHxvGiZomxUcSKwU+DGFOsYk9p2Yi1wLj8KYcmL/AHn9IGKpaygW0Ue836vP4Uv47ATjZmCKSZfaNtlgRewJ7elanhOWF8uiDl3BrJLDJL4s8mY9UhZrASKFN3NtB5VqfN+HVsHMDZbRswY/UZRmVx5FSAQe1qzXlZwfmvXvrlUC/U6Gxtc/lWm8ySH5vLbfw3tfzy1PP4T6zvhfHpMTHNGxti1Rop1Sw+cRC6eJHewEyG9ux20BGSsQYRocFxFG2HzdlYDRl8QgMvofLsbg6g1P4HhlkxL2OV44Z2S2jROk5ZfTufQhiDpv3/tD59hJ8uVGdQMTH2R1YOJU7hCy9Q1tqdwc2PSk5YGLhWbUZ3U37gTrofSxponFi4miN80MpUg65gpZFa+97dLa7hT3NJOIxNFg8GzDKYZ5Aw8iWjcfgCfjTeOHLiOJLpfxEcX/AFnP8JKDZ/kfxObBOv2JiB7iqN+ZNXqs35GVuGrJFNlLO6myXbJcAakgXvpt672q5wcdWw8TpJ1X9YX0t5m1tqUNaicVS8L23AzD3r1fwrlwvjcc5dVuroetGtmAOzaaFT2I03G4IE51uCDsdKCtqsl3FkCXvGQSSVABu192zDtoBbVDUdFyu6x6nuWN7ZtBmbvqYzbve9n3r5iMXIHjDKPCyHO+ax8SNlstrXIsrm4Omns3rq117BBb2tm1zLoNlF1TUkC51ZxWa0pPG8I0U2RpbseouQFuWGbVb2XqB0NrabUo4mhZHDKL2uDa49L97XtqfhVl54hW0bqLgXBPoLOt/eCbDKB5XGtVGYi9gTGfI7a9wD5+hJ9K1Ep5guYAY0LIAxUZhfY2FxoPOiqRPyPG7M5XViWOrbk3oqYP03WUfKvxuOGUySYNpfBVQHYplJY9O5Jvdvs6a1dOT+eoOIq3hZ1kjt4kbD2c2bKQw6WBytsb6agVkXy8cWzBY7+3KW96xjKP3h91PaXpXY/lGxeJljihEeHSRwgKgEi5FxmfpvY7Wvt51G+VFAmLSIM7BUDNnd3JZmYn2ibaAaC29QPk5wxl4jETrku5vr7KkD/dlqPz5jPF4hiGFyA2X3ZAE/MGr9Fj+SPDFsdmtosLH3FmUfDc/ca54rj5mxONhclg7skIubDxJUi2vvYA6Dzpp8kEZVcVM1gFCqPTKHZv+mqhwCAS4iFj1EyAsW6VJAMjA+mm9q3PbN9Nu5bc5pSSls3srfpt0b9x0eQqhcYnWTDMcjnxETVibAzSG9gxuL37Crby/ilTByyAx2AZvoxYLoXsT3Iv6e6qVxRQERStrSwp9I9yAuVtrkWtW/tT5Fz5PfNPL1JoNVXW2kY38tPIUi4wM08py3GeX226eg5NBrqPcKe8kyFjKSToSNEZB7TDQnfbtVWxuHJaViE3xDAtdzYykiwNgptppU/tT48cqPphB4n1V0jW+7R6Oeq22p071ofNJvhphYG8T6NsenvptWc8scRgU4RWnuxWIBARo11stlF998x99aLzKM2HlGmsbjqFxqvcdxWfP4vj9ZRyUv8Af5xrrFMLE3P6TY760n5OlIbESqSJI4GlQ+ZVhcN9pWBsR8RYgEOORT/xKQEW6JQdST7Z3J3PrSTkxbnFAbnByge/prFaOOKgYzBgwEBQ+YId45CMpjv9k6ZCfRdAQBKwWHE3FMVEzZFmgW5te11ga9tL210pDy9ifBwcswUMVlVZFO0kTqQVPx1B7a+ZvZeFxq2JixMchKvGyBmOpARiFJ38RbAEE9QF+zVFbDw5fHdpARay6sLnZmAAFhsw7n86Q8SIQyRmJ5GiCOY09GJjEZNh7SbDbKBpcVK5f5gjihUz4iBAE1JYIq2sLXJ2Jvb7qrfFvlIwKyyBMSQpv7Cu5zsQc4NipXVza+mgA7VBaOVsei47w8tnBYXfcRuCwyG3ssyDp07fHRKxbC8Wj+fxOkyyI2SRSTdjYqmZcx0W2YkAdz332mtIq2LlEckgtd1e6aXPVlfS4t3bWzEXOw1qMZhdWma1jsp0ZktuwuWYGNvZzEfaANqY8ZiPjMFy2eMXzGw6SVN/PRx2I9D2QcVVDBIHYMxXXMNiQDYITv7dg5vf2VrFaJ+YeYYZFMMdiMwIyWyX1B9k5b20v1km/ULEVXHdyLECRRpl0zC2gsCL6W+r271XsRgZFzvNMsbxMvhwm+eTM5JyDQALZs2l9r2ppimvZg1tLjYjz277Hz32qwrwyrf6w9Mx0r5XT+1Z/T75P5iiqzpPyBz9icLifm8CRMs8q586ksABlJBDDYZjY371D+VbHh8aEzEiNALeTNdj+BSuXyY4AyY7OwP0aM3xboH5t91IuZsf42Mnk0N3Nvcpyj8AKTpb2t3yRwqJMRMRbw4wv+olj+5VFnxOd3dr3dyx8tSWP41fOW28DguJlOhlLBSPULEP9xNZ3V+o07lgeDwLEyXt4niW/wAwEQ/GqjwXikUTxMxNwzMxKlrdORRbQW1JuO9vKrXx0iHgEKbeIE+9iZj+VUXB8vYma3hwSsPPKQv+o6fjVlxLGwxY5BweRw7SIYm6rC9rZCLaa7is7x3OUZZWihtklEmthfoKAaX9+9Xd+Gf8IXCCSOOTKocXzZbuHe4S5J9r3nvVcwHydwfWlnm/wkCr7jfM34CnO9rxWn5KuLviY53cAAOAoW43zOe+uprK+JzSzYmRQZJPpWyqMzWGYnQa6VsPL3CnwsZjw0AiDNmbxHLZja173uDYfZtU+Pg8gFvECD7MYy29xXL+IrOmMp5Q5QxS4nDzSQNHEkiszSWSwBGtmIPbyrVeaMakuFmjjbM7wuqBdczFDYA7E+l713PB4U6pGNx9Z2y/eRa/xpfJicFNlSN4SWJymMqSTvow0Y97a7baVFZx8ms5+fqrA5ir3J3v1XvfW/nUP5PR/enX7UDj71Bq+twhIcZHPILMLjxF2cFSOsfaH2t7DW9iwonJuHaHiaRupB61sd7ZGsfUWAtV1EHhBvgMcPLwT/vI/jTfB8SaMYKy5454gjoNCXjkdQ6ntIOm3ut6hXy2t8PjkP8A7Iax843B/CukM30XDj2SVwff4iPb7jeimCcpYdSDJKWYnRRljzE9gu49BU3AxYESeGkas9yOtWOq6nV9NPSl3GIlXFksxBzIxAX7LWBvt6V4dkTHEEG+calrAGRew7/GsqYYzhHhyCWAXS2ZolYqD36SPZuQNq0j5JOd2lnOGBZoWuYw/tRMAWKb3A0Omo8rd6JIXBUKrNoQbC1rG4vewsfSpvKrtDxCGfKENxmGYANm6DewNtDv6Ckq2Nq5nGVomzZAWKFv21PqLaqg3A110vVSl4jErARsGkYHIVIYkEgkZraAiQi0YC3GrVJ5yx5xWDlicABlsMgJzXytYE6XPUKyaDlXTSInXXMQLEHyvffXarYkdeeICk6tIU+kW+VSNCLI2a19Scx3OvfWvvCMQGw6ZlJA6CLMfZOUaj0APx702wvCwAocxWiOiLc9NyxUezby0qf80UZ7aZuoDQAHbT3WXvUMIfAPYSW7ezt8Rf76KscWIiKg9AuAdSf50VdFe5XwBw+FxU65ndlsNNyimwAHmxqi4bk7FPYmPwwe8rKlvgxv+FabwTh0hwsRmldOgEgWS1x9bzPncV6E+CTN1rIQbMEzSm/qqX1+FSbJ2XNK5uGxtw+LBeJZlsZMilr6l2C3IGrHf8KiYPkCHtBNJfvK+W3+Vcv5mrTFxU7RYWS1tC2VF/PN/tr0JMW9v0EXmOqQ29D0C/wNUek4dMyqpaNFTRQq3AAFha+o000NdW4QgF5ZWYfrNYD3E6j764/2PI9/FxMzA9lIjt6AxgNb3mvcfLuHUhjGrMPrP1N/qa5qDwvE8EuqFZTew8NWmI+KhrVKTjchuI8LKfIuUjU/izD/AE11fERRDqKqP4UsxPPuDj3mU/s9X7tzRDAPjHtrBEO4s8h+DXQf7aDwR2B8XEztc7Kwit6AxBTb3k1yTmRHwj4qMXRVdhodRHe+9reyRVBxnyvTMD4cSr+0c2nuAB/Grg0mPlvDhg3hKzge03U3+prmvfEMDE8eRlUi+3kQdCLbEb3G1ZfwPnfFYjGwo8gyM4DIoFjv3a5+41oPNWOMeHd13VGZb33AuKWYSl2JxcmHGWW80G2c6ug7CT7Q/XGo0uDq1K5vDSaKdVMiICUOl0uLEX7ixP5+pg4LntJ4yrDLJbY7HT0/l8KUYXjvhqApit5hW8h2tr7wRRX3huAZTiBZfpEmAI1JVvDI28iDp76+QcFdsNGgVzlmLAGyEXRT9a3cVKw3MarsrtcC9gFFwfhXybmFuq0aLYg9bX7Aba01cSeI8umWQu5jAK2GZmJsNdRqL3qbLy4AQzyMbsAbKF30Gu29u1IxzA56fFRb3FkXzqJi+M3UZ5JSTY2v697VFxdzHGgW5Glx1uffrl93lUaPjmHjZSDGNwcq3OhNtRY1Up5FALAA2AIN73B99RknZhm0BDaKB2779qzq5F0xXNykghZHsdL7XuR312NL8VzNMucLCNddTm7AX19wqtiVyt9fdf8Ao/GvvFSDkNx1aH10O99xTV4nEfME5GkgQEX6RcfxA3NQcPxUyMAZHbW2pIvcX7etK4VsGW5ObSy/dfbavEEBuSFJtY6+Y9/agdSYC5O2/rRUoYj0X7hRTRdF4DALF1DkbNKxc/e5JqXDiYswRSmY7KPTeso5z4w74uUK7BActgSBoADcDS970y+S7DfTyyfYTL8XN/yU10xz1b+Jc+YaB2jYsXTQgA/na341y5f56XFz+FHGyjKWJa2wsOxPcisr4pi/Enle987sfgSSPwq4fJVh7yTvb2VCj/MST+6KYkdOaue8RFiZYoygVTYGxv7IJ723J7Up4Dx7E4jGQI8zkeICQLLcLqQctriw70k43iM+Jmbe8jEe7MbfhTb5PYC2PjI+qGY/6SPzIqob/KxibzQp3VC3+o2/6TVFvVq+UubNjbfZjUfm38aqlINbwi5OBkeeHc/F8x/M1kzGtV4hLk4IPWBBt9sKP41lFSLT/kw/8Qg/xPyBrUOeH/usn+G/7tZbyP8A+vw/7X/Sa0vnhj82fb2H/dpfZGS8E/Tp8f3TUnGErcjTW3oN6icIa00f7X56UwlgV2YG2+tKsQ4sSch6tfPW9jfzqXw6QAuMxbpv5nT3ivHzZFta29j/AA3qXCq3H7Pu/KsWtyIYbqPQx6t+9d/CJOij339fv2roZEXfL2Opv5VKhxwU6Aan6oJ318qi9uQjdowD9nte2h/HeucfD3PVdjcaAWAOnv8APWpSY+4UdW5G1rAf+K+eOenTzHU5AHwAPlSF17h4cSBf632jf1+6vDQrkF8oysLj02+IrmcTlG8S5W73Pn5kdq4lyyyKrg2uQV9e2lVDGSOME6sfKw/kK5GaMG4Q2I3Yj+ZO1LjilIUfSMdjv/2Fc3mA1EQ0Nuqw9e/9a0ypsNBxED/2/vopN/aP6if6lopxqbEDEzl3ZzuzFj7yb1euUT4PDcRNpmbNl/yrYX/zXqgVe+LnweERR2IMmX72JlP5WrowolaT8n/0WAnlOguzX9EUfxzVm1aQgMPBfMumw7+K38mqVYzern8l0BOJkbssZHxZlt+ANV/BcuTy+zGQPN+kfC+/wq7ck8LbCeKZcpLhQuXW1s173A8xtSkVLneTNjpj6gfcqikdXTjfKmYzTtIbu5KgC1sx2Pnpp22qBw7lSJ7eJivDPceGSP8AVmt99Bc+clycKKgWAWNfuZP5Vk9bhxDh0WLh8NmJjNjeNhrlsRrY6Uvi5AwS2+hLftO/8CBRbGecjj+/wftH91q0fnj/ANO2v1H/AHam4Xg+FiYFIYEYbMAMw7aE63qFzRlKKDqDcG97EG1SkjJeGH6aP9oVNxDZSTf8PdTGXgKLIroSLMDY6jQg6d/zpPjJDmOhoTp88e/ZjrXXDS3dQRbtcm/nUFfcT7zXXCmzggAa+81Ma3frtO5XYrb3Gj582+ZtbWsBvpfy9RXueN2bc+W39etR8REy2zFrf160iUx4S2bNmudd2038t6jYpLObKNDcEtp57aV74fACSNTp3+/yqZJwtS+pF7adv40Xor8X/CFzc7H7t6ncJxIzkMR1L9UWGnwFR8dhQhXIFN9xoak4OO7LcWsQAALX0tralIgYjVm1e3YdtNPhtXhIh9ltPP8AoaVYPCVXYEHXt7x7/SoslgRZRfbUgXqGX8KThx5D7/8AvX2mvzxfJfv/AO1FU7e8NwrAk2aeY+qhAP8AqNXabDYbFRqHs6IdBmZbG1uxB2qjMoO4B94B/Opj8wug1WMgDYLl/LT8K2ydvJgomyjDR3Hmt/cdQa7z85LEotE1trWYAD00/hVNwfGJpJGbPlXsMoI9B2286Y4bFsWAkkUqPMPf+I/GoLbhOOrilDqCApsb+eh/lXcLSVeJxwxXUZzf2Y7Fte9vKiLmS7KGjMast7uQLagDT1+/Q1FSuOm0VvMj+dV61MuIcTSaJCp0zH8NP5Uuqo+Rsym6synzUkH7xUr+1JCLMc/v0OxG4t79fKo5otQWDhXMqAkzLlA1Vhmc97376C1rXqZx/ECRBludiPVXUMDbcf15VT8Sehvcfyprj8QQYz+pH+RFDSrB4SZyB4ckYPd9h9+v4GvHEuV3Wx8SNiSNBcefc1bsNLmFQOOxx2BfKCLWJNj7Xb42qCqw8HkyliqFbgkXOosL2tUf+yGWXpH17KLr52G591PcJYQTMlr5b6bEqotSp+KEYjLlFxICp8+oEXpiyuckxEhUA5lYhh3BBIO1ttaPmMkl7xuQb/VPw7Vf9Gu3Y3P40JGDqNRvprpU4ry/xScNwWUEERGxGxNtdPO1SoeEzEgsgW4N7lTrp6++rYY6MlOJzqrjgUp1uoIOw2I+7Tt516/sBzmu4uTpbt+VWXLXgirxic6r/wD+OnMGLna1rH3+dezwBe5bU3tpTy1cmFXInKkp5cj8j9//AGopxeimJqiycTCm1HjiUW/nS3E+1UjBzKo8j3qonYSDKLVJBqMmLU7H8q7BqDoBQzkA2v8ACviuPMV7Vb9x94qKicPBeQs+ttFuNrf+TTYGoyi1dQ1B0zV9LVzvXwvVEbG45dU1JIO3aw7024m/sfsJ/GkUsAzMftC3b8ztTDiGNViMrKbKo0IOouO1EPcDPpXjjU65NWVWNspJAOjLe1/SoODxS/aF/wCjXTi2KtGdVvbpzbEgqf6tUVDwWMTrBcdQIAGouBqfx1+FVrGz/TB/RG/2qaaxYLx2IzdO5tfe5v8AC1DYdZdAFJy2ubDUADeqh1JzUkVlZSdL/A3qPiub1ChBG6CwtYAWXtbq2pTj8CZGQixsgB1G4veo+LxWQhXjDFVC3zHYe6i6eDnm17Rs1/PS2gGm9NuB8bbEKzFAgBtvfsD5etUccWttEnxzH+NNuXuNOZctlCkEkKLXOmupoLPgOMJKzKNGQkEHfQkX/Cu64tS7IDqu/lr5VGXBpn8QABjufOhMOFZmG7an3+f3flVRMBpXxrGPFkKjMt+sAXbta2ot3117VJxPUjC9ri331nbYqQEgu9xoeo0GhJiFIBvvX2s4+ct9pvvNfagkEeg+6oZoooPl6dQnpHuoooFeIkOY6nevInb7R++iigccMclLnepTNpRRQQ48Q32jUqJyVufOiig5T7UmxCgGiioO/Bv0y+5v3Wq1Y09PwP5iiiqpfw2YiTQ/1c0lxje0P1j+dFFEM+HHpX3VB47+kH7I/M0UUC9N6tXyfYFJeJwRuLo2YMLkXsrHcEHcUUUSrI4sSB2JA++vLGiiqrm5qgcVW00n7R/OiigiUUUVB//Z"/>
          <p:cNvSpPr>
            <a:spLocks noChangeAspect="1" noChangeArrowheads="1"/>
          </p:cNvSpPr>
          <p:nvPr/>
        </p:nvSpPr>
        <p:spPr bwMode="auto">
          <a:xfrm>
            <a:off x="63500" y="-4905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2" name="TextBox 11"/>
          <p:cNvSpPr txBox="1"/>
          <p:nvPr/>
        </p:nvSpPr>
        <p:spPr>
          <a:xfrm>
            <a:off x="0" y="-15552"/>
            <a:ext cx="2276872" cy="464156"/>
          </a:xfrm>
          <a:prstGeom prst="rect">
            <a:avLst/>
          </a:prstGeom>
          <a:solidFill>
            <a:srgbClr val="00B0F0"/>
          </a:solidFill>
        </p:spPr>
        <p:txBody>
          <a:bodyPr wrap="square" rtlCol="0" anchor="ctr" anchorCtr="0">
            <a:noAutofit/>
          </a:bodyPr>
          <a:lstStyle/>
          <a:p>
            <a:r>
              <a:rPr lang="en-US" altLang="zh-TW" sz="1600" b="1" dirty="0">
                <a:solidFill>
                  <a:schemeClr val="bg1"/>
                </a:solidFill>
              </a:rPr>
              <a:t>PROJECT REFERENCE</a:t>
            </a:r>
            <a:endParaRPr lang="zh-TW" altLang="en-US" sz="1600" b="1" dirty="0">
              <a:solidFill>
                <a:schemeClr val="bg1"/>
              </a:solidFill>
            </a:endParaRPr>
          </a:p>
        </p:txBody>
      </p:sp>
      <p:sp>
        <p:nvSpPr>
          <p:cNvPr id="20" name="文字方塊 3"/>
          <p:cNvSpPr txBox="1"/>
          <p:nvPr/>
        </p:nvSpPr>
        <p:spPr>
          <a:xfrm>
            <a:off x="4437112" y="272480"/>
            <a:ext cx="2304256" cy="504056"/>
          </a:xfrm>
          <a:prstGeom prst="rect">
            <a:avLst/>
          </a:prstGeom>
          <a:noFill/>
        </p:spPr>
        <p:txBody>
          <a:bodyPr wrap="square" rtlCol="0" anchor="ctr" anchorCtr="0">
            <a:noAutofit/>
          </a:bodyPr>
          <a:lstStyle/>
          <a:p>
            <a:pPr algn="r"/>
            <a:r>
              <a:rPr lang="en-US" altLang="zh-TW" sz="2000" dirty="0">
                <a:solidFill>
                  <a:srgbClr val="0070C0"/>
                </a:solidFill>
              </a:rPr>
              <a:t>Waterproofing</a:t>
            </a:r>
            <a:endParaRPr lang="zh-TW" altLang="en-US" sz="2000" dirty="0">
              <a:solidFill>
                <a:srgbClr val="0070C0"/>
              </a:solidFill>
            </a:endParaRPr>
          </a:p>
          <a:p>
            <a:pPr algn="r"/>
            <a:endParaRPr lang="zh-TW" altLang="zh-TW" sz="1200" dirty="0"/>
          </a:p>
        </p:txBody>
      </p:sp>
      <p:pic>
        <p:nvPicPr>
          <p:cNvPr id="19" name="Picture 2" descr="http://t2.gstatic.com/images?q=tbn:ANd9GcTqb6fNDdrwrdlVzccfARYA3H9_n1BhP5NdOEjsf6qNN7rJPGdd8w"/>
          <p:cNvPicPr>
            <a:picLocks noChangeAspect="1" noChangeArrowheads="1"/>
          </p:cNvPicPr>
          <p:nvPr/>
        </p:nvPicPr>
        <p:blipFill>
          <a:blip r:embed="rId5" cstate="print"/>
          <a:srcRect/>
          <a:stretch>
            <a:fillRect/>
          </a:stretch>
        </p:blipFill>
        <p:spPr bwMode="auto">
          <a:xfrm>
            <a:off x="2852936" y="794538"/>
            <a:ext cx="432048" cy="486054"/>
          </a:xfrm>
          <a:prstGeom prst="rect">
            <a:avLst/>
          </a:prstGeom>
          <a:noFill/>
        </p:spPr>
      </p:pic>
      <p:sp>
        <p:nvSpPr>
          <p:cNvPr id="22" name="文字方塊 21"/>
          <p:cNvSpPr txBox="1"/>
          <p:nvPr/>
        </p:nvSpPr>
        <p:spPr>
          <a:xfrm>
            <a:off x="3356992" y="794538"/>
            <a:ext cx="3729061" cy="461665"/>
          </a:xfrm>
          <a:prstGeom prst="rect">
            <a:avLst/>
          </a:prstGeom>
          <a:noFill/>
        </p:spPr>
        <p:txBody>
          <a:bodyPr wrap="square" rtlCol="0">
            <a:spAutoFit/>
          </a:bodyPr>
          <a:lstStyle/>
          <a:p>
            <a:r>
              <a:rPr lang="en-US" altLang="zh-TW" sz="1400" b="1" dirty="0"/>
              <a:t>Drainage Services Department</a:t>
            </a:r>
          </a:p>
          <a:p>
            <a:r>
              <a:rPr lang="en-US" altLang="zh-TW" sz="1000" dirty="0"/>
              <a:t>The Government of the Hong Kong Special Administrative Region</a:t>
            </a:r>
            <a:endParaRPr lang="zh-TW" altLang="en-US" sz="1000" dirty="0"/>
          </a:p>
        </p:txBody>
      </p:sp>
      <p:pic>
        <p:nvPicPr>
          <p:cNvPr id="2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976" y="3512840"/>
            <a:ext cx="4022075" cy="1595863"/>
          </a:xfrm>
          <a:prstGeom prst="rect">
            <a:avLst/>
          </a:prstGeom>
        </p:spPr>
      </p:pic>
      <p:pic>
        <p:nvPicPr>
          <p:cNvPr id="25"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235906" y="7438421"/>
            <a:ext cx="2370093" cy="1777570"/>
          </a:xfrm>
          <a:prstGeom prst="rect">
            <a:avLst/>
          </a:prstGeom>
          <a:noFill/>
        </p:spPr>
      </p:pic>
      <p:pic>
        <p:nvPicPr>
          <p:cNvPr id="27"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73976" y="1928665"/>
            <a:ext cx="2102896" cy="1559786"/>
          </a:xfrm>
          <a:prstGeom prst="rect">
            <a:avLst/>
          </a:prstGeom>
          <a:noFill/>
        </p:spPr>
      </p:pic>
      <p:sp>
        <p:nvSpPr>
          <p:cNvPr id="14" name="文字方塊 29"/>
          <p:cNvSpPr txBox="1"/>
          <p:nvPr/>
        </p:nvSpPr>
        <p:spPr>
          <a:xfrm>
            <a:off x="368300" y="6453262"/>
            <a:ext cx="3348732" cy="1308050"/>
          </a:xfrm>
          <a:prstGeom prst="rect">
            <a:avLst/>
          </a:prstGeom>
          <a:noFill/>
        </p:spPr>
        <p:txBody>
          <a:bodyPr wrap="square" rtlCol="0">
            <a:spAutoFit/>
          </a:bodyPr>
          <a:lstStyle/>
          <a:p>
            <a:r>
              <a:rPr lang="en-US" altLang="zh-TW" sz="1100" b="1" dirty="0"/>
              <a:t>Consultant : 	</a:t>
            </a:r>
            <a:r>
              <a:rPr lang="en-US" altLang="zh-TW" sz="1100" dirty="0"/>
              <a:t>AECOM</a:t>
            </a:r>
          </a:p>
          <a:p>
            <a:r>
              <a:rPr lang="en-US" altLang="zh-TW" sz="1100" b="1" dirty="0"/>
              <a:t>Contractor : 	</a:t>
            </a:r>
            <a:r>
              <a:rPr lang="en-US" altLang="zh-TW" sz="1100" dirty="0"/>
              <a:t>Sun Fook Kong – Biwater Joint Venture</a:t>
            </a:r>
          </a:p>
          <a:p>
            <a:r>
              <a:rPr lang="en-US" altLang="zh-TW" sz="1100" b="1" dirty="0"/>
              <a:t>Client : 	</a:t>
            </a:r>
            <a:r>
              <a:rPr lang="en-US" altLang="zh-TW" sz="1100" dirty="0"/>
              <a:t>Drainage Services Department</a:t>
            </a:r>
          </a:p>
          <a:p>
            <a:r>
              <a:rPr lang="en-US" altLang="zh-TW" sz="1100" b="1" dirty="0"/>
              <a:t>Product: 	</a:t>
            </a:r>
            <a:r>
              <a:rPr lang="en-US" altLang="zh-TW" sz="1100" dirty="0"/>
              <a:t>Nukote HT Polyurea</a:t>
            </a:r>
          </a:p>
          <a:p>
            <a:r>
              <a:rPr lang="en-US" altLang="zh-TW" sz="1100" b="1" dirty="0"/>
              <a:t>	</a:t>
            </a:r>
            <a:r>
              <a:rPr lang="en-US" altLang="zh-TW" sz="1100" dirty="0"/>
              <a:t>Hydrolink Elastic Guard PU</a:t>
            </a:r>
          </a:p>
          <a:p>
            <a:endParaRPr lang="en-US" altLang="zh-TW" sz="1200" b="1" dirty="0"/>
          </a:p>
          <a:p>
            <a:r>
              <a:rPr lang="en-US" altLang="zh-TW" sz="1200" b="1" dirty="0"/>
              <a:t>   </a:t>
            </a:r>
            <a:endParaRPr lang="zh-TW" altLang="zh-TW" sz="1200" b="1" dirty="0"/>
          </a:p>
        </p:txBody>
      </p:sp>
      <p:sp>
        <p:nvSpPr>
          <p:cNvPr id="15" name="文字方塊 14"/>
          <p:cNvSpPr txBox="1"/>
          <p:nvPr/>
        </p:nvSpPr>
        <p:spPr>
          <a:xfrm>
            <a:off x="327891" y="5426566"/>
            <a:ext cx="3677174" cy="738664"/>
          </a:xfrm>
          <a:prstGeom prst="rect">
            <a:avLst/>
          </a:prstGeom>
          <a:noFill/>
        </p:spPr>
        <p:txBody>
          <a:bodyPr wrap="square" rtlCol="0">
            <a:spAutoFit/>
          </a:bodyPr>
          <a:lstStyle/>
          <a:p>
            <a:r>
              <a:rPr lang="en-US" altLang="zh-TW" sz="1400" b="1" dirty="0"/>
              <a:t>Harbour Areas Treatment Scheme Stage 2A Upgrading Works at Stonecutters Island Sewage Treatment Works</a:t>
            </a:r>
          </a:p>
        </p:txBody>
      </p:sp>
    </p:spTree>
    <p:extLst>
      <p:ext uri="{BB962C8B-B14F-4D97-AF65-F5344CB8AC3E}">
        <p14:creationId xmlns:p14="http://schemas.microsoft.com/office/powerpoint/2010/main" val="3500048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IMG_6121.JPG"/>
          <p:cNvPicPr>
            <a:picLocks noChangeAspect="1"/>
          </p:cNvPicPr>
          <p:nvPr/>
        </p:nvPicPr>
        <p:blipFill>
          <a:blip r:embed="rId2" cstate="print"/>
          <a:stretch>
            <a:fillRect/>
          </a:stretch>
        </p:blipFill>
        <p:spPr>
          <a:xfrm>
            <a:off x="0" y="1928664"/>
            <a:ext cx="6858000" cy="2814057"/>
          </a:xfrm>
          <a:prstGeom prst="rect">
            <a:avLst/>
          </a:prstGeom>
        </p:spPr>
      </p:pic>
      <p:pic>
        <p:nvPicPr>
          <p:cNvPr id="13"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718" y="6176279"/>
            <a:ext cx="1571764" cy="1093072"/>
          </a:xfrm>
          <a:prstGeom prst="rect">
            <a:avLst/>
          </a:prstGeom>
        </p:spPr>
      </p:pic>
      <p:sp>
        <p:nvSpPr>
          <p:cNvPr id="5" name="Rectangle 4"/>
          <p:cNvSpPr/>
          <p:nvPr/>
        </p:nvSpPr>
        <p:spPr>
          <a:xfrm flipV="1">
            <a:off x="3401616" y="632520"/>
            <a:ext cx="3312368"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314" name="AutoShape 2" descr="data:image/jpeg;base64,/9j/4AAQSkZJRgABAQAAAQABAAD/2wCEAAkGBhQSERUUExMTFRUWGSIaFRgWGRgaGxgYGBwYGBwcGh0cICcfGxkkGxwYHzAiIyksLCwsHB8xNTAqNSYrLCkBCQoKDgwOGg8PGiwkHBwpLCwpKSksLCwsLCkpKSwsLCwpLCwpLCwpLCwpLCksLCwpKSwpLCwsKSksKSksKSwsLP/AABEIAQMAwgMBIgACEQEDEQH/xAAcAAACAwEBAQEAAAAAAAAAAAAABQQGBwMCAQj/xABHEAACAQIEBAMDCAcGBQQDAAABAgMAEQQSITEFBiJBE1FhMnGBBxQjQlKRobEzYnKywdHwFSRzgpKiJUPC4fE0U5PDFmOD/8QAFwEBAQEBAAAAAAAAAAAAAAAAAAECA//EAB8RAQEBAAIDAQADAAAAAAAAAAABERIhAjFBUSJCYf/aAAwDAQACEQMRAD8A3GiiigKKKKAooooCioXE+MRYcXlcLf2RqWb0VRdmPuFUbmP5SnEUjwjw0RlRj0PLmchQAt8kZ1VuosbH2RQXrifGIcOuaaQIDsNSzHyVRdmPoATVB5m+VXJ0R/RXOUXAeUkkAWT2I911kPcdNU3l/mOTEYiaSRcqphnlJYl3LKsTqGc62BdxYWGh0qo8Kw1psKh1zSpf/wCTCIfxU3rWIsfOvFp0xE8XisCkZJkJLSMTFnPUdVUFlsEtT7gUhXgUzqBmDysubUXEr2v6aa0m49yticVj8WyIEjZjGJZDkQEpAgOaxJHQ46QdVq2vwTwOEywo/idLvcDL7TtIQAT2uV9betqudC3fJ5x4YnBrqS0YCm+5X6hPctbpJ+0j1Z6xP5POOrhZogTZZjIH8rZ1u3+V3DeimQ1tlYUUUUUBRRRQFFFFAUUUUBRRRQFFFFAUUUUBRRRQFZrzb8qDRExorxNlLBcoaUgZh3+jiuVIGYsTroCK0kmvznztxA4jiGIKDMxcRRgdylyBf/FRx/mqyaiRzJxWQphnLlGmRpprMzMyBg0alz1EFFk00Gp0tS2aIx8JiRPanxLm236KMwfD6RV++rTxfkV58RqUiw6xLBGfaYrGkl8qKb2/TJclbGxsRVlXg8eHjEcKBzDG3gs6q0gZxIZCLCwLPlJsBW8FO5U5ZmaHGmRWhTEr4Ubup2kklDsF9ojI0ZGwOlqsHLfKOGhbME8V1PTJL2Jyykog6Qwd7htSLLTbF4mOOIs8iqoYh3Zly2F1UF26MwIXpUswttUTl3ivz2bJhkk8NgWbEMrpFbKtgpbLNOekDTw13uDsXUE/Ep13JJysWI0Yqt5TqL5UFyNZGUa1HxXEGMCtHYwnpEi9S37ESXVTY/YDLpbPfdNjeWxIy/Op3njLtkhsIoEUK8i/RxWzMCFBYm51uNavPF8B/wAJkjiCxEQt4QyhQjLcpYAWFiAdqXcSMh4vgghwwTS8h0Ots5w+dTfcEFl9xrZ+SuNfOMMLtmePocnc29lj6kWv+sGHasqE/wA5wsbAASrIWK91kRQCvrfKQL+anvTD5PeL/NsdKpNonlZD6F5JMvbWzKT6CRydqzVbJRRRWVFFFFAUUUUBRRRQFFFFAUUUUBRRRQFFFFBE4tPkhc2ubaDub6WHrVM4RwiHDO5iRVIBZ3PU2Zi7MzMdFvmjJ2ppzrzCkKhSrucwIWJHldn6mVAidyFPtMgI7nWkXC0xGIjlmljGGjUWhBdXlMh6FZgq+HFYZR0AybXbz1EfcRxCOIxCR1UyGyKSVMjuUFkFi8mrOOhcvV7Y3qDxibGPI8SJHAmZQ00xRxdxY+Hh1Yqcu95ncXBsKncoctwRYwvGjO9xnnmPiysQgYkyNrch4/ZsOnavOOnzyA3veSRh5ZSJba3uf0qXA/GtZvtHvH8BRcLhlmBxExYuZZ0DPe5AsLWVUMmiiwAGmutT+RT1sSR7LMPc0rn4jX1r3zM4zYdBa4juFF2Ju0Z0VQZDbKNQNLi9JuE49sOrxo2aSOMeKiBZZQFW5uit4cJa1w0slz9mrswcTP0I2gCgl2vlC3hA6mJsu/c2PlVjxHH0+b+FkksyMokyhELWJAXNYkHYMq5bkC+orPX4ljJSqwwjBAKWSXEqJpwiZQSkYHhwHVRYKu5N9NbjxXgaRcNM4BlxEcQlMpN5ZTGC1i/UbEFwACQubp2FTy2rFRaJI4EkK28eXw2NtMzYeIo3x6luNyVFLeY8H4bTyIu0iyDXdvpQ6310PiW9z6U7xMUc/CyUYBJJcylRlteFQpH2TcA67bHUGo3FsHnSeHMWaOwYgHVj4LKLfrIy7aAnfQ1kapylxj5xhgWN3Q5JPMsvc+pFifIkjtTqsu+Sp5Bi8Sq28IgOwOlvEu4tprZs5P8AiHyArUayoooooCiiigKKKKAooooCiiigKKKKAoorxPOqKWdlVQLlmIAA8yToKCv81Y0qRlt9GjSEX7/U03IIWRfLUXqG0XhYSKMXYs4UaanwVJU21B1jXzvffWl3NfGYkZppZFjiJXI8hyBljKPZQQZJCT4miIQQfaF6V8f4jihGixwqyeHnz4lskSJZiLYdWLyF1VyFkc6jVVrcQ54PxLwjLKVzWz+yVCp1kAu5IjQeGIyVZs2mgqqx8yRNIkWFV8ZKtkvh7iNdEH0mJZdrKpvEgPT7VPcDwAjCTSYyY4x3ZYgHjVYogWyMIYh7HS5BOhIUbVy5chU4hQiqqKY1yqAEGRDJYCwU28bYdQ9a1JahdzjweZGkX520cKxl5IsOgj8SQBmu8hYyOtsgILMTvpTnlTg8OGwOMGHiRPo2F1uSxCOBmfUtre3lc6CovOEl5MTckhmCdrDMIItbHzzb5PfTLhwvgMVZcxZmFh3uRpqPJu5bTuRTOjeyDFH6dbkDok2ynXxYhvcKDpuLGrzOx+ZdyfB9b+yPcb/dVEjw0ksl0u1gQRD1kXkDEFyRGlraguf2aYYvmN1URl8N4YRo2RCz5QF9ppsojDAAM0eW4XOQSFp5eUWRU+AYMph1OcCKYqUBsCkjReMykknpP0rWIGUGTe4phxLBN88aQHKsmFiM4tYmyRBW963O/b9kVFfBM3CEXVJkkw+Qta8cuTKDYjsb3A3107VLhmM6MZVymXCNGyk3Ith5XAuLk9IWx3IAPcVgPvk5jKY+W5v4kCk6W6kyA/vX/wAwrS6yv5OXcYmHxGzOYmQkfWVSwVyNwSUca97gbVqlZUUUUUBRRRQFFFFAUUUUBRRRQFFFFAVHx8WaMguyDcsuW9hqR1A2BAtffyIOtSKTc34oJhJb/XAj+EhCE/AEn4UGe8F4BAcXHIUaSd7M7zs0rqzMpVR4gIUJlnUXFyO5pxzZic00vskFo4TqPYJjBvra3VNoxGxteufJ+ID4pjoAu9tgFUbm/wBuSUbkegqAYmnfOhZ7SO58PULm8UWMjEIuVpDdQ31B0126lY7POJzlcFB/+xyzBv2JD3U/Xyb+nVsaWcBxixzmeQ+GHkksSDnkKnwgFUdbm0Q06xa1raVD4xzbGnhIzNIVX6KLBJn0OhviHAjtdd0CkWNjXvkwz4l2ZkXBw5AxEbF8RLcKR4s7guRlO4sb26txWeX41j5x5kUNJiHSBDIXR8SxXaQzJkhU+K/1QVJS+U6VxxGJL4Np8NCcQgbLH85PhQszuiXXDoBmVSb3ls3SbE3vVai4TEjxTZS8jNmmeZvEJAgLWuzbBiu7X6dqvPEBbhUakXu620B9lywsApH1fsn470z9SX8UPG/OMUSuLxTNGFU+DARFCFdsuU2IBsAfaJ399aZxvAW4WUhCq8cAaG1rK6KCltLbgCxFjsdDWaxSHxmGoYRw+bHVpNrEkbdivbStW4ppg2Fv+Sf3R/X86WYsZ7w3i6S4FyOlneNijWJXJcMpuVN0LINd1MTG+Y294nHvBiMI+rJLhVjYC5yvaVM19wGW63PcISSAQFXDMOkULzlsqEYfxAWsgd1eMPpfLqqqxvsxbdVAsMajxcAjagoUYdrfOPCIYDQMM9iPQ+VYV54DDJHi+GvGRmIkilGpzIHeW4HcrnNidgx8xWxVi3J3FnaXCiT9JBMY5t9Wk8NAx9CBf3uQPZraaUFFFFQFFFFAUUUUBRRRQFFFFAUUUUBVD5643HbLOVw8aOeqZ7eIQrL9HHGTJIOom3SSQN6vhrHOd+Hw/OJMkaBwojV7XYSS6Xud2+mi1uxGUaVrxmpXrB4xZ8PiJMNFmSIFg2KXJC8jXYBIFtmBbXNKbjMDrSmLh8mMnWPGzyTqSmVEIjhuzSEAILZgFRdSG9rerRiHycOG58WYEWNumO8o8rC0Vu1LuT4C2LvmzAObWvb6JET2r2PUH01rckTUjnviFpZyls0cWQAaarGzAXAuB9MNyB76m8Afw8HjJACto2C6W1RGXYDzA8/fVb5mxheaUjQtOF21KiZYzbdrZYvqin+AkJ4ZKVGYyPl0FyQ7Iv2r7E7kHfal9H1VMbJ9Kq9TdErC+ZfZyRCwF2B12soq1c0T+Hw/C9rya6G36OZux01tuaracMLS2J1sQY4x4jgu+chlQZU6V/5mnrVi4pJ9DEMT83wsUVshxDBpCcpQ9CkIGsSPacanSp5eUJFMwUDSSOI4ywAjB0GUABj1AdIGu5BrQ+I8y4doWiSUMxiYArdkLKpJQOBlLgBjlBvZSdLaUnG86YQDLDBPj2FspmtHBcXIKoQEzC17iO+2tWfmDBTpAZZpl8NOp0ijCiNBqJEuWYyRmzamzAMMuotm+WtSKvDY4DG5xdRBASHuR0mX7Vu+uwsdhtftwTCurYXxSHdJB4bXBLxxzolzce10IrW0zeHuXo+ZWwXEAFUKYI1GX2TYyWKWBJiZWVkIJ0a26sK4cdLDD4SWPWSOSfTMVDoet0O9iVGh0KsBa3aIlS8SGGXxlAIixhElxfoJl16dgrxXN9bB9iddtw82dFYC2YA2PqL9qw/GQsIsU9yTmiYXI/SB8QjX8jd7EA2vdR7JJ0blnnGJsQ+Ce0ci3MHZZI9SFXydV+r3XUXs1lVbqKKKgKKKKAooooCiiigKKKKAooooOeIayn+t6xriuLzyZwEPiStISbEFUDsmlwDa+GGrEgjYVp/NfExDAxzorFTkzMFBe1lFz5sRWeQcHuyuqOyxoVV5C0KAB0O73kIyxxj2baGxrfjZGbNTeZ+lMLDYnKmY6Am5KAbLp0+LqF+6l3JmIXDsJJhkLxlljsTKxkYyNaMAufbsSO+4rjxbnDDByXxD4mTKAUwS5ECkkpmmvfS51EgBzHp1ArrhMZiJMFiZokiwAQN4YQKztJ2LyMCtixF7KTqeqm9Ljw/AbL4koSJQc7SYlgiZrHXwlPWt2Y9TI21fOI8Xiiw6uFxGMjJyxhcsGHJynpFyM6EAm58TvrVOxPDFeUNNI+IOV8zSsWykyKqEF+nKRnN0AtarxzkfDwWEQdOVS2hXS0RXdtxd996Zb7NVyTmfHS3jjMWCiWwywqAQGUmxdhpoL3VB2ptz5wGCL5vaIFvDkLSOQWJXwQC7uS53PrVbwBzTtfvOFB0P/LUaO+4uToBf8Kt/ylOfGhsBoja6dOZ4xub2vl7DtVySxN6UvCk55TewEtri1gBCv127fDz861/mVVbCTKwupiYEHuCtiKx7BLmkY6sTMdQP1be0fd2rYOYj/dpdv0bflTy+EZVwASKr4YiVlC2he980TEkwtpYyKys6A98yXAcUw4qmbBRnRss8pUqelg8Ata41BVriwJ20OteOE4cyYXGICEbwQVO2R0kJVum+WzAHMDcW/V144PjL4rDZdA6v9LGBtKwa7DyjlXrW4tnDLc51rHqqncUzHG4uK7eFIRJfN7LfQtYgG9mdlIG9wwGkhNPOXYYP7TjkxQ6vCjMQaxVZikbBjp7V7gG9r272IScROaWdgWGfA5rqQCCYo5AVJ2N4r9hpc33EH53IVjeQBZMvY3F0YqCv6pINvL2fq1Yr9CUV5ikzAEbEX++vVZBRRRQFFF6rHFOeY45PDiHjEG0hDWVRsbNYhm9BpfQkUFnorOJPlIlmmSOBBGoYMxlIDMgIJXuFFtLjMddKunA+PJiUuoKsPaVrXFtDsdRf+hQM6KKKAooooM756fEJP4kMWFRz9GspXxJDGqPISb5Alm6d23HnVd5X4N86xIkxM8uKMbvlD38MNGxjBCraP21cjTy8r085txytiMzGyxIXJIW3WxcWLm1wsDbA6N6iovLgbDYWSaUENHDcmzXLBPFe2bqF3LdOUfGukn8dZ3tXOMuHkucoz4i6sB9VZHlXqbpH0caXABFPcV08KQEkNLIhJzbkOJDqR3EZ0AtvakL4EK0SC7BI3s5JQKVEeHXqclspzP7JPup/zh0wYZBowDSCxWwsnhkln7fTb76++rfkSKVh4GaYnY2jW7dm65Dq4uL3Gy2q1/KIg8WAdXRGwNrD23iXUnUeydR60i4FDnxV982IuCBm0QRxaSNoV32F6ac7hmxwAF7RxgDKDY5pnNiSADbL57VfsPhByu2bEIQPana5AuSBIqaudCLfG1WD5QpAcWqjXLHGfZzHWV9idB7PelfK2BMLQTYgiJAzP9Kcpu8hcAKxHVe2ymnfGMEuMxHipFPICqqLr4SDw2drkyakEtuqHbes2zY1J0pnDDmYXGa8rHW7d7eyLID63rXeYW/u83+G3l5eulVeDlsQJmeSDCrqxIs7KzEsx8WbptfyQVyxDQM2WGWVpmuFaYzeFNcaxByMlmW56NiL2NiKx5eWrJhby0fo8T/gPtcaK/62n+b4H2aVYKcx8PTEKiuyvGJRezPA8IDqG3zZkRgbixQHUrq44HHk+casB4EvtaNGwdSUa5NnXMLn2W0YXDXKvh+MROHzaiyeATfLuMyj0voO+h07WqhnDIJsRFIrB45ITEGFhmUQ4gISBbKTcqR2ZGFgNaWOf7vhie6yC/8A/RpP/sr3hOMph5MIFEYSaK8fYLKJGRgfsxyKIl9GRGtobx3Urh1Q3tHMyLcWupjgIt5WKsLdiCDsaQb3yxifEweHc7mJL+/KAfxppVY+TbEZ+Gw3+rmX4B2t+Fqs9ZBUfHcQjhQvIwVR3P8ADuT6DWpFVrn/AIY02GARgjiRSGIBsL2Oh8xpQVLmjnx528GEPZto0/SyDXVje0URsdzrbc3tS/B8sSxIZp2tJYZI0No0U5LgX1ZtCczC51AuNRYuXuXkwi5UUmQizM1izleoFmI3BYHyBOy3zU1ngVvaIJcEW/a0Fha5PUp77Xs9s1Bls/AGBzQOLgljFJcpe+4PtJc91012NfOFQ4qVmJJixERuCGZbg+yVI7GxDXtfuLG1NJoyrEFTmG9twfZO3u91RpcWFmhlLAANkLZdSJbIFPkufwzf027h8Mc34pjGJJlxYJ1I8STQnt0m33aUVZzhVOtzrroT3r7TlTpp9cMdNljY+Q0950H413pLzVjQkQBIFzc69hr+dqDIeL85xNNjcNI4XNIsQZsqKY3EMMgZzcgKPHY2F9T62tuNkthdLfTSKdS46HcORma7N9HmAa3uFZBByjLiJGkaRczszlYVMxuSSQWBEQNyRq/atHwuElSCGO0cMcAGV5mLuelkYsqFVBKsw9phre1b5dYmOOBDSYlioPsxKbnVH+kxD3MgLgkGP6ljpU/meeKTEL9ICY1WyoPEk6nu3Sqs6joTXQeulKk43g2kEXjyYyV7lY4iAraE2smWIgKPrk6DejG8fxMKyLh8Nh8NHCjtdzmOWJEZsqRgAHrVfate9OVt6Mk9pHAuBSRENHCcwdz4k7Kl/EYvmCLnY2JAsxU7124tjIIizYzHorkdSQWjJ7C2UtNe2gs1cuAcObESE4nFyT5RrGpCRXYKSCqe1bNYZie+lV/i+DSKHEtFh4ounEC6hVOUSFEIyj7I2NtzU423s2HvB+PwvNlwWCYs288w8MMLXzZiGkfTQXA943pbzHxvGiZomxUcSKwU+DGFOsYk9p2Yi1wLj8KYcmL/AHn9IGKpaygW0Ue836vP4Uv47ATjZmCKSZfaNtlgRewJ7elanhOWF8uiDl3BrJLDJL4s8mY9UhZrASKFN3NtB5VqfN+HVsHMDZbRswY/UZRmVx5FSAQe1qzXlZwfmvXvrlUC/U6Gxtc/lWm8ySH5vLbfw3tfzy1PP4T6zvhfHpMTHNGxti1Rop1Sw+cRC6eJHewEyG9ux20BGSsQYRocFxFG2HzdlYDRl8QgMvofLsbg6g1P4HhlkxL2OV44Z2S2jROk5ZfTufQhiDpv3/tD59hJ8uVGdQMTH2R1YOJU7hCy9Q1tqdwc2PSk5YGLhWbUZ3U37gTrofSxponFi4miN80MpUg65gpZFa+97dLa7hT3NJOIxNFg8GzDKYZ5Aw8iWjcfgCfjTeOHLiOJLpfxEcX/AFnP8JKDZ/kfxObBOv2JiB7iqN+ZNXqs35GVuGrJFNlLO6myXbJcAakgXvpt672q5wcdWw8TpJ1X9YX0t5m1tqUNaicVS8L23AzD3r1fwrlwvjcc5dVuroetGtmAOzaaFT2I03G4IE51uCDsdKCtqsl3FkCXvGQSSVABu192zDtoBbVDUdFyu6x6nuWN7ZtBmbvqYzbve9n3r5iMXIHjDKPCyHO+ax8SNlstrXIsrm4Omns3rq117BBb2tm1zLoNlF1TUkC51ZxWa0pPG8I0U2RpbseouQFuWGbVb2XqB0NrabUo4mhZHDKL2uDa49L97XtqfhVl54hW0bqLgXBPoLOt/eCbDKB5XGtVGYi9gTGfI7a9wD5+hJ9K1Ep5guYAY0LIAxUZhfY2FxoPOiqRPyPG7M5XViWOrbk3oqYP03WUfKvxuOGUySYNpfBVQHYplJY9O5Jvdvs6a1dOT+eoOIq3hZ1kjt4kbD2c2bKQw6WBytsb6agVkXy8cWzBY7+3KW96xjKP3h91PaXpXY/lGxeJljihEeHSRwgKgEi5FxmfpvY7Wvt51G+VFAmLSIM7BUDNnd3JZmYn2ibaAaC29QPk5wxl4jETrku5vr7KkD/dlqPz5jPF4hiGFyA2X3ZAE/MGr9Fj+SPDFsdmtosLH3FmUfDc/ca54rj5mxONhclg7skIubDxJUi2vvYA6Dzpp8kEZVcVM1gFCqPTKHZv+mqhwCAS4iFj1EyAsW6VJAMjA+mm9q3PbN9Nu5bc5pSSls3srfpt0b9x0eQqhcYnWTDMcjnxETVibAzSG9gxuL37Crby/ilTByyAx2AZvoxYLoXsT3Iv6e6qVxRQERStrSwp9I9yAuVtrkWtW/tT5Fz5PfNPL1JoNVXW2kY38tPIUi4wM08py3GeX226eg5NBrqPcKe8kyFjKSToSNEZB7TDQnfbtVWxuHJaViE3xDAtdzYykiwNgptppU/tT48cqPphB4n1V0jW+7R6Oeq22p071ofNJvhphYG8T6NsenvptWc8scRgU4RWnuxWIBARo11stlF998x99aLzKM2HlGmsbjqFxqvcdxWfP4vj9ZRyUv8Af5xrrFMLE3P6TY760n5OlIbESqSJI4GlQ+ZVhcN9pWBsR8RYgEOORT/xKQEW6JQdST7Z3J3PrSTkxbnFAbnByge/prFaOOKgYzBgwEBQ+YId45CMpjv9k6ZCfRdAQBKwWHE3FMVEzZFmgW5te11ga9tL210pDy9ifBwcswUMVlVZFO0kTqQVPx1B7a+ZvZeFxq2JixMchKvGyBmOpARiFJ38RbAEE9QF+zVFbDw5fHdpARay6sLnZmAAFhsw7n86Q8SIQyRmJ5GiCOY09GJjEZNh7SbDbKBpcVK5f5gjihUz4iBAE1JYIq2sLXJ2Jvb7qrfFvlIwKyyBMSQpv7Cu5zsQc4NipXVza+mgA7VBaOVsei47w8tnBYXfcRuCwyG3ssyDp07fHRKxbC8Wj+fxOkyyI2SRSTdjYqmZcx0W2YkAdz332mtIq2LlEckgtd1e6aXPVlfS4t3bWzEXOw1qMZhdWma1jsp0ZktuwuWYGNvZzEfaANqY8ZiPjMFy2eMXzGw6SVN/PRx2I9D2QcVVDBIHYMxXXMNiQDYITv7dg5vf2VrFaJ+YeYYZFMMdiMwIyWyX1B9k5b20v1km/ULEVXHdyLECRRpl0zC2gsCL6W+r271XsRgZFzvNMsbxMvhwm+eTM5JyDQALZs2l9r2ppimvZg1tLjYjz277Hz32qwrwyrf6w9Mx0r5XT+1Z/T75P5iiqzpPyBz9icLifm8CRMs8q586ksABlJBDDYZjY371D+VbHh8aEzEiNALeTNdj+BSuXyY4AyY7OwP0aM3xboH5t91IuZsf42Mnk0N3Nvcpyj8AKTpb2t3yRwqJMRMRbw4wv+olj+5VFnxOd3dr3dyx8tSWP41fOW28DguJlOhlLBSPULEP9xNZ3V+o07lgeDwLEyXt4niW/wAwEQ/GqjwXikUTxMxNwzMxKlrdORRbQW1JuO9vKrXx0iHgEKbeIE+9iZj+VUXB8vYma3hwSsPPKQv+o6fjVlxLGwxY5BweRw7SIYm6rC9rZCLaa7is7x3OUZZWihtklEmthfoKAaX9+9Xd+Gf8IXCCSOOTKocXzZbuHe4S5J9r3nvVcwHydwfWlnm/wkCr7jfM34CnO9rxWn5KuLviY53cAAOAoW43zOe+uprK+JzSzYmRQZJPpWyqMzWGYnQa6VsPL3CnwsZjw0AiDNmbxHLZja173uDYfZtU+Pg8gFvECD7MYy29xXL+IrOmMp5Q5QxS4nDzSQNHEkiszSWSwBGtmIPbyrVeaMakuFmjjbM7wuqBdczFDYA7E+l713PB4U6pGNx9Z2y/eRa/xpfJicFNlSN4SWJymMqSTvow0Y97a7baVFZx8ms5+fqrA5ir3J3v1XvfW/nUP5PR/enX7UDj71Bq+twhIcZHPILMLjxF2cFSOsfaH2t7DW9iwonJuHaHiaRupB61sd7ZGsfUWAtV1EHhBvgMcPLwT/vI/jTfB8SaMYKy5454gjoNCXjkdQ6ntIOm3ut6hXy2t8PjkP8A7Iax843B/CukM30XDj2SVwff4iPb7jeimCcpYdSDJKWYnRRljzE9gu49BU3AxYESeGkas9yOtWOq6nV9NPSl3GIlXFksxBzIxAX7LWBvt6V4dkTHEEG+calrAGRew7/GsqYYzhHhyCWAXS2ZolYqD36SPZuQNq0j5JOd2lnOGBZoWuYw/tRMAWKb3A0Omo8rd6JIXBUKrNoQbC1rG4vewsfSpvKrtDxCGfKENxmGYANm6DewNtDv6Ckq2Nq5nGVomzZAWKFv21PqLaqg3A110vVSl4jErARsGkYHIVIYkEgkZraAiQi0YC3GrVJ5yx5xWDlicABlsMgJzXytYE6XPUKyaDlXTSInXXMQLEHyvffXarYkdeeICk6tIU+kW+VSNCLI2a19Scx3OvfWvvCMQGw6ZlJA6CLMfZOUaj0APx702wvCwAocxWiOiLc9NyxUezby0qf80UZ7aZuoDQAHbT3WXvUMIfAPYSW7ezt8Rf76KscWIiKg9AuAdSf50VdFe5XwBw+FxU65ndlsNNyimwAHmxqi4bk7FPYmPwwe8rKlvgxv+FabwTh0hwsRmldOgEgWS1x9bzPncV6E+CTN1rIQbMEzSm/qqX1+FSbJ2XNK5uGxtw+LBeJZlsZMilr6l2C3IGrHf8KiYPkCHtBNJfvK+W3+Vcv5mrTFxU7RYWS1tC2VF/PN/tr0JMW9v0EXmOqQ29D0C/wNUek4dMyqpaNFTRQq3AAFha+o000NdW4QgF5ZWYfrNYD3E6j764/2PI9/FxMzA9lIjt6AxgNb3mvcfLuHUhjGrMPrP1N/qa5qDwvE8EuqFZTew8NWmI+KhrVKTjchuI8LKfIuUjU/izD/AE11fERRDqKqP4UsxPPuDj3mU/s9X7tzRDAPjHtrBEO4s8h+DXQf7aDwR2B8XEztc7Kwit6AxBTb3k1yTmRHwj4qMXRVdhodRHe+9reyRVBxnyvTMD4cSr+0c2nuAB/Grg0mPlvDhg3hKzge03U3+prmvfEMDE8eRlUi+3kQdCLbEb3G1ZfwPnfFYjGwo8gyM4DIoFjv3a5+41oPNWOMeHd13VGZb33AuKWYSl2JxcmHGWW80G2c6ug7CT7Q/XGo0uDq1K5vDSaKdVMiICUOl0uLEX7ixP5+pg4LntJ4yrDLJbY7HT0/l8KUYXjvhqApit5hW8h2tr7wRRX3huAZTiBZfpEmAI1JVvDI28iDp76+QcFdsNGgVzlmLAGyEXRT9a3cVKw3MarsrtcC9gFFwfhXybmFuq0aLYg9bX7Aba01cSeI8umWQu5jAK2GZmJsNdRqL3qbLy4AQzyMbsAbKF30Gu29u1IxzA56fFRb3FkXzqJi+M3UZ5JSTY2v697VFxdzHGgW5Glx1uffrl93lUaPjmHjZSDGNwcq3OhNtRY1Up5FALAA2AIN73B99RknZhm0BDaKB2779qzq5F0xXNykghZHsdL7XuR312NL8VzNMucLCNddTm7AX19wqtiVyt9fdf8Ao/GvvFSDkNx1aH10O99xTV4nEfME5GkgQEX6RcfxA3NQcPxUyMAZHbW2pIvcX7etK4VsGW5ObSy/dfbavEEBuSFJtY6+Y9/agdSYC5O2/rRUoYj0X7hRTRdF4DALF1DkbNKxc/e5JqXDiYswRSmY7KPTeso5z4w74uUK7BActgSBoADcDS970y+S7DfTyyfYTL8XN/yU10xz1b+Jc+YaB2jYsXTQgA/na341y5f56XFz+FHGyjKWJa2wsOxPcisr4pi/Enle987sfgSSPwq4fJVh7yTvb2VCj/MST+6KYkdOaue8RFiZYoygVTYGxv7IJ723J7Up4Dx7E4jGQI8zkeICQLLcLqQctriw70k43iM+Jmbe8jEe7MbfhTb5PYC2PjI+qGY/6SPzIqob/KxibzQp3VC3+o2/6TVFvVq+UubNjbfZjUfm38aqlINbwi5OBkeeHc/F8x/M1kzGtV4hLk4IPWBBt9sKP41lFSLT/kw/8Qg/xPyBrUOeH/usn+G/7tZbyP8A+vw/7X/Sa0vnhj82fb2H/dpfZGS8E/Tp8f3TUnGErcjTW3oN6icIa00f7X56UwlgV2YG2+tKsQ4sSch6tfPW9jfzqXw6QAuMxbpv5nT3ivHzZFta29j/AA3qXCq3H7Pu/KsWtyIYbqPQx6t+9d/CJOij339fv2roZEXfL2Opv5VKhxwU6Aan6oJ318qi9uQjdowD9nte2h/HeucfD3PVdjcaAWAOnv8APWpSY+4UdW5G1rAf+K+eOenTzHU5AHwAPlSF17h4cSBf632jf1+6vDQrkF8oysLj02+IrmcTlG8S5W73Pn5kdq4lyyyKrg2uQV9e2lVDGSOME6sfKw/kK5GaMG4Q2I3Yj+ZO1LjilIUfSMdjv/2Fc3mA1EQ0Nuqw9e/9a0ypsNBxED/2/vopN/aP6if6lopxqbEDEzl3ZzuzFj7yb1euUT4PDcRNpmbNl/yrYX/zXqgVe+LnweERR2IMmX72JlP5WrowolaT8n/0WAnlOguzX9EUfxzVm1aQgMPBfMumw7+K38mqVYzern8l0BOJkbssZHxZlt+ANV/BcuTy+zGQPN+kfC+/wq7ck8LbCeKZcpLhQuXW1s173A8xtSkVLneTNjpj6gfcqikdXTjfKmYzTtIbu5KgC1sx2Pnpp22qBw7lSJ7eJivDPceGSP8AVmt99Bc+clycKKgWAWNfuZP5Vk9bhxDh0WLh8NmJjNjeNhrlsRrY6Uvi5AwS2+hLftO/8CBRbGecjj+/wftH91q0fnj/ANO2v1H/AHam4Xg+FiYFIYEYbMAMw7aE63qFzRlKKDqDcG97EG1SkjJeGH6aP9oVNxDZSTf8PdTGXgKLIroSLMDY6jQg6d/zpPjJDmOhoTp88e/ZjrXXDS3dQRbtcm/nUFfcT7zXXCmzggAa+81Ma3frtO5XYrb3Gj582+ZtbWsBvpfy9RXueN2bc+W39etR8REy2zFrf160iUx4S2bNmudd2038t6jYpLObKNDcEtp57aV74fACSNTp3+/yqZJwtS+pF7adv40Xor8X/CFzc7H7t6ncJxIzkMR1L9UWGnwFR8dhQhXIFN9xoak4OO7LcWsQAALX0tralIgYjVm1e3YdtNPhtXhIh9ltPP8AoaVYPCVXYEHXt7x7/SoslgRZRfbUgXqGX8KThx5D7/8AvX2mvzxfJfv/AO1FU7e8NwrAk2aeY+qhAP8AqNXabDYbFRqHs6IdBmZbG1uxB2qjMoO4B94B/Opj8wug1WMgDYLl/LT8K2ydvJgomyjDR3Hmt/cdQa7z85LEotE1trWYAD00/hVNwfGJpJGbPlXsMoI9B2286Y4bFsWAkkUqPMPf+I/GoLbhOOrilDqCApsb+eh/lXcLSVeJxwxXUZzf2Y7Fte9vKiLmS7KGjMast7uQLagDT1+/Q1FSuOm0VvMj+dV61MuIcTSaJCp0zH8NP5Uuqo+Rsym6synzUkH7xUr+1JCLMc/v0OxG4t79fKo5otQWDhXMqAkzLlA1Vhmc97376C1rXqZx/ECRBludiPVXUMDbcf15VT8Sehvcfyprj8QQYz+pH+RFDSrB4SZyB4ckYPd9h9+v4GvHEuV3Wx8SNiSNBcefc1bsNLmFQOOxx2BfKCLWJNj7Xb42qCqw8HkyliqFbgkXOosL2tUf+yGWXpH17KLr52G591PcJYQTMlr5b6bEqotSp+KEYjLlFxICp8+oEXpiyuckxEhUA5lYhh3BBIO1ttaPmMkl7xuQb/VPw7Vf9Gu3Y3P40JGDqNRvprpU4ry/xScNwWUEERGxGxNtdPO1SoeEzEgsgW4N7lTrp6++rYY6MlOJzqrjgUp1uoIOw2I+7Tt516/sBzmu4uTpbt+VWXLXgirxic6r/wD+OnMGLna1rH3+dezwBe5bU3tpTy1cmFXInKkp5cj8j9//AGopxeimJqiycTCm1HjiUW/nS3E+1UjBzKo8j3qonYSDKLVJBqMmLU7H8q7BqDoBQzkA2v8ACviuPMV7Vb9x94qKicPBeQs+ttFuNrf+TTYGoyi1dQ1B0zV9LVzvXwvVEbG45dU1JIO3aw7024m/sfsJ/GkUsAzMftC3b8ztTDiGNViMrKbKo0IOouO1EPcDPpXjjU65NWVWNspJAOjLe1/SoODxS/aF/wCjXTi2KtGdVvbpzbEgqf6tUVDwWMTrBcdQIAGouBqfx1+FVrGz/TB/RG/2qaaxYLx2IzdO5tfe5v8AC1DYdZdAFJy2ubDUADeqh1JzUkVlZSdL/A3qPiub1ChBG6CwtYAWXtbq2pTj8CZGQixsgB1G4veo+LxWQhXjDFVC3zHYe6i6eDnm17Rs1/PS2gGm9NuB8bbEKzFAgBtvfsD5etUccWttEnxzH+NNuXuNOZctlCkEkKLXOmupoLPgOMJKzKNGQkEHfQkX/Cu64tS7IDqu/lr5VGXBpn8QABjufOhMOFZmG7an3+f3flVRMBpXxrGPFkKjMt+sAXbta2ot3117VJxPUjC9ri331nbYqQEgu9xoeo0GhJiFIBvvX2s4+ct9pvvNfagkEeg+6oZoooPl6dQnpHuoooFeIkOY6nevInb7R++iigccMclLnepTNpRRQQ48Q32jUqJyVufOiig5T7UmxCgGiioO/Bv0y+5v3Wq1Y09PwP5iiiqpfw2YiTQ/1c0lxje0P1j+dFFEM+HHpX3VB47+kH7I/M0UUC9N6tXyfYFJeJwRuLo2YMLkXsrHcEHcUUUSrI4sSB2JA++vLGiiqrm5qgcVW00n7R/OiigiUUUVB//Z"/>
          <p:cNvSpPr>
            <a:spLocks noChangeAspect="1" noChangeArrowheads="1"/>
          </p:cNvSpPr>
          <p:nvPr/>
        </p:nvSpPr>
        <p:spPr bwMode="auto">
          <a:xfrm>
            <a:off x="63500" y="-4905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2" name="TextBox 11"/>
          <p:cNvSpPr txBox="1"/>
          <p:nvPr/>
        </p:nvSpPr>
        <p:spPr>
          <a:xfrm>
            <a:off x="0" y="-15552"/>
            <a:ext cx="2276872" cy="464156"/>
          </a:xfrm>
          <a:prstGeom prst="rect">
            <a:avLst/>
          </a:prstGeom>
          <a:solidFill>
            <a:srgbClr val="00B0F0"/>
          </a:solidFill>
        </p:spPr>
        <p:txBody>
          <a:bodyPr wrap="square" rtlCol="0" anchor="ctr" anchorCtr="0">
            <a:noAutofit/>
          </a:bodyPr>
          <a:lstStyle/>
          <a:p>
            <a:r>
              <a:rPr lang="en-US" altLang="zh-TW" sz="1600" b="1" dirty="0">
                <a:solidFill>
                  <a:schemeClr val="bg1"/>
                </a:solidFill>
              </a:rPr>
              <a:t>PROJECT REFERENCE</a:t>
            </a:r>
            <a:endParaRPr lang="zh-TW" altLang="en-US" sz="1600" b="1" dirty="0">
              <a:solidFill>
                <a:schemeClr val="bg1"/>
              </a:solidFill>
            </a:endParaRPr>
          </a:p>
        </p:txBody>
      </p:sp>
      <p:sp>
        <p:nvSpPr>
          <p:cNvPr id="20" name="文字方塊 3"/>
          <p:cNvSpPr txBox="1"/>
          <p:nvPr/>
        </p:nvSpPr>
        <p:spPr>
          <a:xfrm>
            <a:off x="4437112" y="272480"/>
            <a:ext cx="2304256" cy="504056"/>
          </a:xfrm>
          <a:prstGeom prst="rect">
            <a:avLst/>
          </a:prstGeom>
          <a:noFill/>
        </p:spPr>
        <p:txBody>
          <a:bodyPr wrap="square" rtlCol="0" anchor="ctr" anchorCtr="0">
            <a:noAutofit/>
          </a:bodyPr>
          <a:lstStyle/>
          <a:p>
            <a:pPr algn="r"/>
            <a:r>
              <a:rPr lang="en-US" altLang="zh-TW" sz="2000" dirty="0">
                <a:solidFill>
                  <a:srgbClr val="0070C0"/>
                </a:solidFill>
              </a:rPr>
              <a:t>Waterproofing</a:t>
            </a:r>
            <a:endParaRPr lang="zh-TW" altLang="en-US" sz="2000" dirty="0">
              <a:solidFill>
                <a:srgbClr val="0070C0"/>
              </a:solidFill>
            </a:endParaRPr>
          </a:p>
          <a:p>
            <a:pPr algn="r"/>
            <a:endParaRPr lang="zh-TW" altLang="zh-TW" sz="1200" dirty="0"/>
          </a:p>
        </p:txBody>
      </p:sp>
      <p:pic>
        <p:nvPicPr>
          <p:cNvPr id="23" name="Picture 2" descr="http://t0.gstatic.com/images?q=tbn:ANd9GcRbj7Bbv-HudQc2ZOqlW5z6ySIQfSva7kOJA_bSwpGKomW7HpI0aUeRBH6O">
            <a:hlinkClick r:id="rId4"/>
          </p:cNvPr>
          <p:cNvPicPr>
            <a:picLocks noChangeAspect="1" noChangeArrowheads="1"/>
          </p:cNvPicPr>
          <p:nvPr/>
        </p:nvPicPr>
        <p:blipFill>
          <a:blip r:embed="rId5" cstate="print"/>
          <a:srcRect/>
          <a:stretch>
            <a:fillRect/>
          </a:stretch>
        </p:blipFill>
        <p:spPr bwMode="auto">
          <a:xfrm>
            <a:off x="2492896" y="818451"/>
            <a:ext cx="864096" cy="606157"/>
          </a:xfrm>
          <a:prstGeom prst="rect">
            <a:avLst/>
          </a:prstGeom>
          <a:noFill/>
        </p:spPr>
      </p:pic>
      <p:sp>
        <p:nvSpPr>
          <p:cNvPr id="24" name="文字方塊 21"/>
          <p:cNvSpPr txBox="1"/>
          <p:nvPr/>
        </p:nvSpPr>
        <p:spPr>
          <a:xfrm>
            <a:off x="3284984" y="890459"/>
            <a:ext cx="3729061" cy="461665"/>
          </a:xfrm>
          <a:prstGeom prst="rect">
            <a:avLst/>
          </a:prstGeom>
          <a:noFill/>
        </p:spPr>
        <p:txBody>
          <a:bodyPr wrap="square" rtlCol="0">
            <a:spAutoFit/>
          </a:bodyPr>
          <a:lstStyle/>
          <a:p>
            <a:r>
              <a:rPr lang="en-US" altLang="zh-TW" sz="1400" b="1" dirty="0"/>
              <a:t>Water Supplies Department</a:t>
            </a:r>
          </a:p>
          <a:p>
            <a:r>
              <a:rPr lang="en-US" altLang="zh-TW" sz="1000" dirty="0"/>
              <a:t>The Government of the Hong Kong Special Administrative Region</a:t>
            </a:r>
            <a:endParaRPr lang="zh-TW" altLang="en-US" sz="1000" dirty="0"/>
          </a:p>
        </p:txBody>
      </p:sp>
      <p:pic>
        <p:nvPicPr>
          <p:cNvPr id="25"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641986" y="6176279"/>
            <a:ext cx="1493665" cy="1093072"/>
          </a:xfrm>
          <a:prstGeom prst="rect">
            <a:avLst/>
          </a:prstGeom>
          <a:noFill/>
        </p:spPr>
      </p:pic>
      <p:pic>
        <p:nvPicPr>
          <p:cNvPr id="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257718" y="4880135"/>
            <a:ext cx="1571764" cy="1136102"/>
          </a:xfrm>
          <a:prstGeom prst="rect">
            <a:avLst/>
          </a:prstGeom>
          <a:noFill/>
        </p:spPr>
      </p:pic>
      <p:sp>
        <p:nvSpPr>
          <p:cNvPr id="2" name="文字方塊 1"/>
          <p:cNvSpPr txBox="1"/>
          <p:nvPr/>
        </p:nvSpPr>
        <p:spPr>
          <a:xfrm>
            <a:off x="144016" y="4977329"/>
            <a:ext cx="3717032" cy="707886"/>
          </a:xfrm>
          <a:prstGeom prst="rect">
            <a:avLst/>
          </a:prstGeom>
          <a:noFill/>
        </p:spPr>
        <p:txBody>
          <a:bodyPr wrap="square" rtlCol="0">
            <a:spAutoFit/>
          </a:bodyPr>
          <a:lstStyle/>
          <a:p>
            <a:r>
              <a:rPr lang="en-US" altLang="zh-HK" sz="1400" b="1" dirty="0"/>
              <a:t>CONTRACT NO. 10/WSD/09</a:t>
            </a:r>
          </a:p>
          <a:p>
            <a:r>
              <a:rPr lang="en-US" altLang="zh-HK" sz="1400" b="1" dirty="0"/>
              <a:t> </a:t>
            </a:r>
          </a:p>
          <a:p>
            <a:r>
              <a:rPr lang="en-US" altLang="zh-HK" sz="1200" b="1" dirty="0"/>
              <a:t>SALT WATER SUPPLY SYSTEM FOR POK FU LAM</a:t>
            </a:r>
          </a:p>
        </p:txBody>
      </p:sp>
      <p:sp>
        <p:nvSpPr>
          <p:cNvPr id="14" name="文字方塊 13"/>
          <p:cNvSpPr txBox="1"/>
          <p:nvPr/>
        </p:nvSpPr>
        <p:spPr>
          <a:xfrm>
            <a:off x="260648" y="7744469"/>
            <a:ext cx="3312368" cy="1384995"/>
          </a:xfrm>
          <a:prstGeom prst="rect">
            <a:avLst/>
          </a:prstGeom>
          <a:noFill/>
        </p:spPr>
        <p:txBody>
          <a:bodyPr wrap="square" rtlCol="0">
            <a:spAutoFit/>
          </a:bodyPr>
          <a:lstStyle/>
          <a:p>
            <a:r>
              <a:rPr lang="en-US" altLang="zh-TW" sz="1200" b="1" dirty="0"/>
              <a:t>Selected Job References</a:t>
            </a:r>
          </a:p>
          <a:p>
            <a:r>
              <a:rPr lang="en-US" altLang="zh-TW" sz="1200" dirty="0"/>
              <a:t>	</a:t>
            </a:r>
          </a:p>
          <a:p>
            <a:pPr marL="171450" indent="-171450">
              <a:buFont typeface="Wingdings" panose="05000000000000000000" pitchFamily="2" charset="2"/>
              <a:buChar char="u"/>
            </a:pPr>
            <a:r>
              <a:rPr lang="en-US" altLang="zh-HK" sz="1200" dirty="0"/>
              <a:t>Cha Kwo Ling Salt Water Pumping Station</a:t>
            </a:r>
            <a:endParaRPr lang="zh-TW" altLang="zh-HK" sz="1200" dirty="0"/>
          </a:p>
          <a:p>
            <a:pPr marL="171450" indent="-171450">
              <a:buFont typeface="Wingdings" panose="05000000000000000000" pitchFamily="2" charset="2"/>
              <a:buChar char="u"/>
            </a:pPr>
            <a:r>
              <a:rPr lang="en-US" altLang="zh-TW" sz="1200" dirty="0"/>
              <a:t>Shatin Water Treatment Plant</a:t>
            </a:r>
          </a:p>
          <a:p>
            <a:pPr marL="171450" indent="-171450">
              <a:buFont typeface="Wingdings" panose="05000000000000000000" pitchFamily="2" charset="2"/>
              <a:buChar char="u"/>
            </a:pPr>
            <a:r>
              <a:rPr lang="en-US" altLang="zh-TW" sz="1200" dirty="0"/>
              <a:t>Ho Chung Pumping Station</a:t>
            </a:r>
          </a:p>
          <a:p>
            <a:pPr marL="171450" indent="-171450">
              <a:buFont typeface="Wingdings" panose="05000000000000000000" pitchFamily="2" charset="2"/>
              <a:buChar char="u"/>
            </a:pPr>
            <a:r>
              <a:rPr lang="en-US" altLang="zh-TW" sz="1200" dirty="0"/>
              <a:t>Long Keng Pumping Station</a:t>
            </a:r>
          </a:p>
          <a:p>
            <a:pPr marL="171450" indent="-171450">
              <a:buFont typeface="Wingdings" panose="05000000000000000000" pitchFamily="2" charset="2"/>
              <a:buChar char="u"/>
            </a:pPr>
            <a:r>
              <a:rPr lang="fi-FI" altLang="zh-TW" sz="1200" dirty="0"/>
              <a:t>Tai Mong Tsai Pumping Station</a:t>
            </a:r>
            <a:endParaRPr lang="zh-HK" altLang="en-US" sz="1200" dirty="0"/>
          </a:p>
        </p:txBody>
      </p:sp>
      <p:pic>
        <p:nvPicPr>
          <p:cNvPr id="16"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641986" y="4886213"/>
            <a:ext cx="1506700" cy="1130024"/>
          </a:xfrm>
          <a:prstGeom prst="rect">
            <a:avLst/>
          </a:prstGeom>
          <a:noFill/>
        </p:spPr>
      </p:pic>
      <p:pic>
        <p:nvPicPr>
          <p:cNvPr id="18" name="Picture 2" descr="C:\Users\ANDREW\Desktop\KESFORD\ver1\LOGO.JPG"/>
          <p:cNvPicPr>
            <a:picLocks noChangeAspect="1" noChangeArrowheads="1"/>
          </p:cNvPicPr>
          <p:nvPr/>
        </p:nvPicPr>
        <p:blipFill>
          <a:blip r:embed="rId9" cstate="print"/>
          <a:srcRect/>
          <a:stretch>
            <a:fillRect/>
          </a:stretch>
        </p:blipFill>
        <p:spPr bwMode="auto">
          <a:xfrm>
            <a:off x="5733256" y="9201472"/>
            <a:ext cx="792088" cy="421814"/>
          </a:xfrm>
          <a:prstGeom prst="rect">
            <a:avLst/>
          </a:prstGeom>
          <a:noFill/>
        </p:spPr>
      </p:pic>
      <p:sp>
        <p:nvSpPr>
          <p:cNvPr id="19" name="文字方塊 29"/>
          <p:cNvSpPr txBox="1"/>
          <p:nvPr/>
        </p:nvSpPr>
        <p:spPr>
          <a:xfrm>
            <a:off x="144016" y="5697409"/>
            <a:ext cx="3446522" cy="861774"/>
          </a:xfrm>
          <a:prstGeom prst="rect">
            <a:avLst/>
          </a:prstGeom>
          <a:noFill/>
        </p:spPr>
        <p:txBody>
          <a:bodyPr wrap="square" rtlCol="0">
            <a:spAutoFit/>
          </a:bodyPr>
          <a:lstStyle/>
          <a:p>
            <a:r>
              <a:rPr lang="en-US" altLang="zh-TW" sz="1000" b="1" dirty="0">
                <a:solidFill>
                  <a:schemeClr val="tx1">
                    <a:lumMod val="75000"/>
                    <a:lumOff val="25000"/>
                  </a:schemeClr>
                </a:solidFill>
              </a:rPr>
              <a:t>Consultant : 	ARUP</a:t>
            </a:r>
          </a:p>
          <a:p>
            <a:r>
              <a:rPr lang="en-US" altLang="zh-TW" sz="1000" b="1" dirty="0">
                <a:solidFill>
                  <a:schemeClr val="tx1">
                    <a:lumMod val="75000"/>
                    <a:lumOff val="25000"/>
                  </a:schemeClr>
                </a:solidFill>
              </a:rPr>
              <a:t>Contractor : 	Law Chi Yip Construction Co. Ltd.</a:t>
            </a:r>
          </a:p>
          <a:p>
            <a:r>
              <a:rPr lang="en-US" altLang="zh-TW" sz="1000" b="1" dirty="0">
                <a:solidFill>
                  <a:schemeClr val="tx1">
                    <a:lumMod val="75000"/>
                    <a:lumOff val="25000"/>
                  </a:schemeClr>
                </a:solidFill>
              </a:rPr>
              <a:t>Client : 	Water Supplies Department</a:t>
            </a:r>
          </a:p>
          <a:p>
            <a:r>
              <a:rPr lang="en-US" altLang="zh-TW" sz="1000" b="1" dirty="0">
                <a:solidFill>
                  <a:schemeClr val="tx1">
                    <a:lumMod val="75000"/>
                    <a:lumOff val="25000"/>
                  </a:schemeClr>
                </a:solidFill>
              </a:rPr>
              <a:t>Product: 	i)  Polyurea Expansion Joint System</a:t>
            </a:r>
          </a:p>
          <a:p>
            <a:r>
              <a:rPr lang="en-US" altLang="zh-TW" sz="1000" b="1" dirty="0">
                <a:solidFill>
                  <a:schemeClr val="tx1">
                    <a:lumMod val="75000"/>
                    <a:lumOff val="25000"/>
                  </a:schemeClr>
                </a:solidFill>
              </a:rPr>
              <a:t>	ii) Hydrolink Elastic Guard PU Membrane   </a:t>
            </a:r>
            <a:endParaRPr lang="zh-TW" altLang="zh-TW" sz="1000" b="1" dirty="0">
              <a:solidFill>
                <a:schemeClr val="tx1">
                  <a:lumMod val="75000"/>
                  <a:lumOff val="25000"/>
                </a:schemeClr>
              </a:solidFill>
            </a:endParaRPr>
          </a:p>
        </p:txBody>
      </p:sp>
      <p:sp>
        <p:nvSpPr>
          <p:cNvPr id="27" name="Rectangle 26"/>
          <p:cNvSpPr/>
          <p:nvPr/>
        </p:nvSpPr>
        <p:spPr>
          <a:xfrm>
            <a:off x="0" y="7617296"/>
            <a:ext cx="2808312"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p:cNvPicPr>
          <p:nvPr/>
        </p:nvPicPr>
        <p:blipFill>
          <a:blip r:embed="rId2" cstate="print"/>
          <a:stretch>
            <a:fillRect/>
          </a:stretch>
        </p:blipFill>
        <p:spPr>
          <a:xfrm>
            <a:off x="0" y="1784648"/>
            <a:ext cx="6858000" cy="2952328"/>
          </a:xfrm>
          <a:prstGeom prst="rect">
            <a:avLst/>
          </a:prstGeom>
        </p:spPr>
      </p:pic>
      <p:pic>
        <p:nvPicPr>
          <p:cNvPr id="23" name="Picture 2" descr="C:\Users\Kes_Andrew\Desktop\SELECTED POLYUREA\MACAU\IMG_0098.JPG"/>
          <p:cNvPicPr>
            <a:picLocks noChangeAspect="1" noChangeArrowheads="1"/>
          </p:cNvPicPr>
          <p:nvPr/>
        </p:nvPicPr>
        <p:blipFill>
          <a:blip r:embed="rId3" cstate="print"/>
          <a:stretch>
            <a:fillRect/>
          </a:stretch>
        </p:blipFill>
        <p:spPr bwMode="auto">
          <a:xfrm>
            <a:off x="424832" y="4306235"/>
            <a:ext cx="2998355" cy="1926049"/>
          </a:xfrm>
          <a:prstGeom prst="rect">
            <a:avLst/>
          </a:prstGeom>
          <a:noFill/>
          <a:ln>
            <a:solidFill>
              <a:schemeClr val="tx1"/>
            </a:solidFill>
          </a:ln>
        </p:spPr>
      </p:pic>
      <p:sp>
        <p:nvSpPr>
          <p:cNvPr id="5" name="Rectangle 4"/>
          <p:cNvSpPr/>
          <p:nvPr/>
        </p:nvSpPr>
        <p:spPr>
          <a:xfrm>
            <a:off x="336272" y="6983566"/>
            <a:ext cx="448826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400" i="1" dirty="0">
                <a:solidFill>
                  <a:schemeClr val="tx1"/>
                </a:solidFill>
              </a:rPr>
              <a:t>HONG KONG SCIENCE PARK PHASE 3A &amp; 3B</a:t>
            </a:r>
          </a:p>
          <a:p>
            <a:r>
              <a:rPr lang="en-US" altLang="zh-TW" sz="1400" i="1" dirty="0">
                <a:solidFill>
                  <a:schemeClr val="tx1"/>
                </a:solidFill>
              </a:rPr>
              <a:t>GAMMON CONSTRUCTION LTD.</a:t>
            </a:r>
            <a:endParaRPr lang="zh-TW" altLang="en-US" sz="1400" dirty="0">
              <a:solidFill>
                <a:schemeClr val="tx1"/>
              </a:solidFill>
            </a:endParaRPr>
          </a:p>
        </p:txBody>
      </p:sp>
      <p:pic>
        <p:nvPicPr>
          <p:cNvPr id="7" name="Picture 2" descr="C:\Users\ANDREW\Desktop\KESFORD\ver1\LOGO.JPG"/>
          <p:cNvPicPr>
            <a:picLocks noChangeAspect="1" noChangeArrowheads="1"/>
          </p:cNvPicPr>
          <p:nvPr/>
        </p:nvPicPr>
        <p:blipFill>
          <a:blip r:embed="rId4" cstate="print"/>
          <a:srcRect/>
          <a:stretch>
            <a:fillRect/>
          </a:stretch>
        </p:blipFill>
        <p:spPr bwMode="auto">
          <a:xfrm>
            <a:off x="5788024" y="8985448"/>
            <a:ext cx="738941" cy="393511"/>
          </a:xfrm>
          <a:prstGeom prst="rect">
            <a:avLst/>
          </a:prstGeom>
          <a:noFill/>
        </p:spPr>
      </p:pic>
      <p:sp>
        <p:nvSpPr>
          <p:cNvPr id="12" name="TextBox 11"/>
          <p:cNvSpPr txBox="1"/>
          <p:nvPr/>
        </p:nvSpPr>
        <p:spPr>
          <a:xfrm>
            <a:off x="0" y="-15552"/>
            <a:ext cx="2348880" cy="464156"/>
          </a:xfrm>
          <a:prstGeom prst="rect">
            <a:avLst/>
          </a:prstGeom>
          <a:solidFill>
            <a:srgbClr val="00B0F0"/>
          </a:solidFill>
        </p:spPr>
        <p:txBody>
          <a:bodyPr wrap="square" rtlCol="0" anchor="ctr" anchorCtr="0">
            <a:noAutofit/>
          </a:bodyPr>
          <a:lstStyle/>
          <a:p>
            <a:r>
              <a:rPr lang="en-US" altLang="zh-TW" sz="1600" b="1" dirty="0">
                <a:solidFill>
                  <a:schemeClr val="bg1"/>
                </a:solidFill>
              </a:rPr>
              <a:t>PROJECT REFERENCES</a:t>
            </a:r>
            <a:endParaRPr lang="zh-TW" altLang="en-US" sz="1600" b="1" dirty="0">
              <a:solidFill>
                <a:schemeClr val="bg1"/>
              </a:solidFill>
            </a:endParaRPr>
          </a:p>
        </p:txBody>
      </p:sp>
      <p:sp>
        <p:nvSpPr>
          <p:cNvPr id="13" name="文字方塊 3"/>
          <p:cNvSpPr txBox="1"/>
          <p:nvPr/>
        </p:nvSpPr>
        <p:spPr>
          <a:xfrm>
            <a:off x="4670376" y="416496"/>
            <a:ext cx="2070992" cy="504056"/>
          </a:xfrm>
          <a:prstGeom prst="rect">
            <a:avLst/>
          </a:prstGeom>
          <a:noFill/>
        </p:spPr>
        <p:txBody>
          <a:bodyPr wrap="square" rtlCol="0" anchor="ctr" anchorCtr="0">
            <a:noAutofit/>
          </a:bodyPr>
          <a:lstStyle/>
          <a:p>
            <a:pPr algn="r"/>
            <a:r>
              <a:rPr lang="en-US" altLang="zh-TW" sz="2000" dirty="0">
                <a:solidFill>
                  <a:srgbClr val="0070C0"/>
                </a:solidFill>
              </a:rPr>
              <a:t>Waterproofing</a:t>
            </a:r>
            <a:endParaRPr lang="zh-TW" altLang="en-US" sz="2000" dirty="0">
              <a:solidFill>
                <a:srgbClr val="0070C0"/>
              </a:solidFill>
            </a:endParaRPr>
          </a:p>
          <a:p>
            <a:pPr algn="ctr"/>
            <a:endParaRPr lang="zh-TW" altLang="zh-TW" sz="1200" dirty="0"/>
          </a:p>
        </p:txBody>
      </p:sp>
      <p:pic>
        <p:nvPicPr>
          <p:cNvPr id="17" name="Picture 3" descr="H:\KESFORD\ver1\IMG_0072.JPG"/>
          <p:cNvPicPr>
            <a:picLocks noChangeAspect="1" noChangeArrowheads="1"/>
          </p:cNvPicPr>
          <p:nvPr/>
        </p:nvPicPr>
        <p:blipFill>
          <a:blip r:embed="rId5" cstate="print"/>
          <a:stretch>
            <a:fillRect/>
          </a:stretch>
        </p:blipFill>
        <p:spPr bwMode="auto">
          <a:xfrm>
            <a:off x="3645024" y="4880992"/>
            <a:ext cx="2992990" cy="1944216"/>
          </a:xfrm>
          <a:prstGeom prst="rect">
            <a:avLst/>
          </a:prstGeom>
          <a:noFill/>
          <a:ln>
            <a:solidFill>
              <a:schemeClr val="tx1"/>
            </a:solidFill>
          </a:ln>
        </p:spPr>
      </p:pic>
      <p:sp>
        <p:nvSpPr>
          <p:cNvPr id="11" name="文字方塊 3"/>
          <p:cNvSpPr txBox="1"/>
          <p:nvPr/>
        </p:nvSpPr>
        <p:spPr>
          <a:xfrm>
            <a:off x="3861048" y="820316"/>
            <a:ext cx="1926976" cy="432048"/>
          </a:xfrm>
          <a:prstGeom prst="rect">
            <a:avLst/>
          </a:prstGeom>
          <a:noFill/>
        </p:spPr>
        <p:txBody>
          <a:bodyPr wrap="square" rtlCol="0" anchor="ctr" anchorCtr="0">
            <a:noAutofit/>
          </a:bodyPr>
          <a:lstStyle/>
          <a:p>
            <a:pPr algn="r"/>
            <a:r>
              <a:rPr lang="en-US" altLang="zh-TW" sz="2000" dirty="0">
                <a:solidFill>
                  <a:schemeClr val="tx1">
                    <a:lumMod val="50000"/>
                    <a:lumOff val="50000"/>
                  </a:schemeClr>
                </a:solidFill>
              </a:rPr>
              <a:t>Institutional</a:t>
            </a:r>
            <a:endParaRPr lang="zh-TW" altLang="en-US" sz="2000" dirty="0">
              <a:solidFill>
                <a:schemeClr val="tx1">
                  <a:lumMod val="50000"/>
                  <a:lumOff val="50000"/>
                </a:schemeClr>
              </a:solidFill>
            </a:endParaRPr>
          </a:p>
        </p:txBody>
      </p:sp>
      <p:sp>
        <p:nvSpPr>
          <p:cNvPr id="14" name="Rectangle 13"/>
          <p:cNvSpPr/>
          <p:nvPr/>
        </p:nvSpPr>
        <p:spPr>
          <a:xfrm>
            <a:off x="336272" y="7614592"/>
            <a:ext cx="3946748" cy="1200329"/>
          </a:xfrm>
          <a:prstGeom prst="rect">
            <a:avLst/>
          </a:prstGeom>
        </p:spPr>
        <p:txBody>
          <a:bodyPr wrap="square">
            <a:spAutoFit/>
          </a:bodyPr>
          <a:lstStyle/>
          <a:p>
            <a:r>
              <a:rPr lang="en-US" altLang="zh-TW" sz="1200" dirty="0">
                <a:solidFill>
                  <a:schemeClr val="tx1">
                    <a:lumMod val="65000"/>
                    <a:lumOff val="35000"/>
                  </a:schemeClr>
                </a:solidFill>
              </a:rPr>
              <a:t>The Hong Kong Science Park Phases 3a and 3b project includes the construction of three 8 to 9-storey Research and Development Office and Laboratory Buildings with basement car parks, service tunnels and a link bridge between buildings, covering a construction floor area of 105,000 </a:t>
            </a:r>
            <a:r>
              <a:rPr lang="en-US" altLang="zh-TW" sz="1200" dirty="0" err="1">
                <a:solidFill>
                  <a:schemeClr val="tx1">
                    <a:lumMod val="65000"/>
                    <a:lumOff val="35000"/>
                  </a:schemeClr>
                </a:solidFill>
              </a:rPr>
              <a:t>s.m</a:t>
            </a:r>
            <a:r>
              <a:rPr lang="en-US" altLang="zh-TW" sz="1200" dirty="0">
                <a:solidFill>
                  <a:schemeClr val="tx1">
                    <a:lumMod val="65000"/>
                    <a:lumOff val="35000"/>
                  </a:schemeClr>
                </a:solidFill>
              </a:rPr>
              <a:t>.</a:t>
            </a:r>
            <a:endParaRPr lang="zh-TW" altLang="en-US" sz="1200" dirty="0">
              <a:solidFill>
                <a:schemeClr val="tx1">
                  <a:lumMod val="65000"/>
                  <a:lumOff val="35000"/>
                </a:schemeClr>
              </a:solidFill>
            </a:endParaRPr>
          </a:p>
        </p:txBody>
      </p:sp>
      <p:sp>
        <p:nvSpPr>
          <p:cNvPr id="16" name="Rectangle 15"/>
          <p:cNvSpPr/>
          <p:nvPr/>
        </p:nvSpPr>
        <p:spPr>
          <a:xfrm flipV="1">
            <a:off x="3401616" y="802825"/>
            <a:ext cx="3312368"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TextBox 11">
            <a:extLst>
              <a:ext uri="{FF2B5EF4-FFF2-40B4-BE49-F238E27FC236}">
                <a16:creationId xmlns:a16="http://schemas.microsoft.com/office/drawing/2014/main" id="{6741E1D3-5DEA-496E-B964-07FA94F5F2DF}"/>
              </a:ext>
            </a:extLst>
          </p:cNvPr>
          <p:cNvSpPr txBox="1"/>
          <p:nvPr/>
        </p:nvSpPr>
        <p:spPr>
          <a:xfrm>
            <a:off x="0" y="-15552"/>
            <a:ext cx="2276872" cy="464156"/>
          </a:xfrm>
          <a:prstGeom prst="rect">
            <a:avLst/>
          </a:prstGeom>
          <a:solidFill>
            <a:srgbClr val="00B0F0"/>
          </a:solidFill>
        </p:spPr>
        <p:txBody>
          <a:bodyPr wrap="square" rtlCol="0" anchor="ctr" anchorCtr="0">
            <a:noAutofit/>
          </a:bodyPr>
          <a:lstStyle/>
          <a:p>
            <a:r>
              <a:rPr lang="en-US" altLang="zh-TW" sz="1600" b="1" dirty="0">
                <a:solidFill>
                  <a:schemeClr val="bg1"/>
                </a:solidFill>
              </a:rPr>
              <a:t>PROJECT REFERENCE</a:t>
            </a:r>
            <a:endParaRPr lang="zh-TW" altLang="en-US" sz="1600" b="1" dirty="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E:\KESFORD\MCP\Macau Job Photos\Venetian\Venetian Pana.jpg"/>
          <p:cNvPicPr>
            <a:picLocks noChangeAspect="1" noChangeArrowheads="1"/>
          </p:cNvPicPr>
          <p:nvPr/>
        </p:nvPicPr>
        <p:blipFill>
          <a:blip r:embed="rId2" cstate="print"/>
          <a:stretch>
            <a:fillRect/>
          </a:stretch>
        </p:blipFill>
        <p:spPr bwMode="auto">
          <a:xfrm>
            <a:off x="0" y="1283967"/>
            <a:ext cx="6885384" cy="3381001"/>
          </a:xfrm>
          <a:prstGeom prst="rect">
            <a:avLst/>
          </a:prstGeom>
          <a:noFill/>
        </p:spPr>
      </p:pic>
      <p:sp>
        <p:nvSpPr>
          <p:cNvPr id="6" name="TextBox 5"/>
          <p:cNvSpPr txBox="1"/>
          <p:nvPr/>
        </p:nvSpPr>
        <p:spPr>
          <a:xfrm>
            <a:off x="0" y="-15552"/>
            <a:ext cx="2348880" cy="464156"/>
          </a:xfrm>
          <a:prstGeom prst="rect">
            <a:avLst/>
          </a:prstGeom>
          <a:solidFill>
            <a:srgbClr val="00B0F0"/>
          </a:solidFill>
        </p:spPr>
        <p:txBody>
          <a:bodyPr wrap="square" rtlCol="0" anchor="ctr" anchorCtr="0">
            <a:noAutofit/>
          </a:bodyPr>
          <a:lstStyle/>
          <a:p>
            <a:r>
              <a:rPr lang="en-US" altLang="zh-TW" sz="1600" b="1" dirty="0">
                <a:solidFill>
                  <a:schemeClr val="bg1"/>
                </a:solidFill>
              </a:rPr>
              <a:t>PROJECT REFERENCES</a:t>
            </a:r>
            <a:endParaRPr lang="zh-TW" altLang="en-US" sz="1600" b="1" dirty="0">
              <a:solidFill>
                <a:schemeClr val="bg1"/>
              </a:solidFill>
            </a:endParaRPr>
          </a:p>
        </p:txBody>
      </p:sp>
      <p:sp>
        <p:nvSpPr>
          <p:cNvPr id="30" name="文字方塊 29"/>
          <p:cNvSpPr txBox="1"/>
          <p:nvPr/>
        </p:nvSpPr>
        <p:spPr>
          <a:xfrm>
            <a:off x="188640" y="4736976"/>
            <a:ext cx="3168352" cy="4048000"/>
          </a:xfrm>
          <a:prstGeom prst="rect">
            <a:avLst/>
          </a:prstGeom>
          <a:solidFill>
            <a:schemeClr val="bg1"/>
          </a:solidFill>
        </p:spPr>
        <p:txBody>
          <a:bodyPr wrap="square" rtlCol="0">
            <a:normAutofit/>
          </a:bodyPr>
          <a:lstStyle/>
          <a:p>
            <a:r>
              <a:rPr lang="en-US" altLang="zh-TW" b="1" dirty="0"/>
              <a:t>BASEMENT, PODIUM &amp; ROOF</a:t>
            </a:r>
          </a:p>
          <a:p>
            <a:endParaRPr lang="zh-TW" altLang="zh-TW" sz="1100" dirty="0"/>
          </a:p>
          <a:p>
            <a:pPr algn="just"/>
            <a:r>
              <a:rPr lang="en-US" altLang="zh-HK" sz="1000" b="1" i="1" dirty="0">
                <a:latin typeface="Calibri" pitchFamily="34" charset="0"/>
                <a:cs typeface="Calibri" pitchFamily="34" charset="0"/>
              </a:rPr>
              <a:t>KESFORD </a:t>
            </a:r>
            <a:r>
              <a:rPr lang="en-US" altLang="zh-HK" sz="1000" i="1" dirty="0">
                <a:latin typeface="Calibri" pitchFamily="34" charset="0"/>
                <a:cs typeface="Calibri" pitchFamily="34" charset="0"/>
              </a:rPr>
              <a:t>was awarded the waterproofing contract for  Galaxy Phase 2 Macau project in 2012. Our polyurea waterproofing system has been applied onto the external tanking of basement and the total waterproofing areas are </a:t>
            </a:r>
            <a:r>
              <a:rPr lang="en-US" altLang="zh-HK" sz="1000" i="1">
                <a:latin typeface="Calibri" pitchFamily="34" charset="0"/>
                <a:cs typeface="Calibri" pitchFamily="34" charset="0"/>
              </a:rPr>
              <a:t>over  95,000s.m</a:t>
            </a:r>
            <a:r>
              <a:rPr lang="en-US" altLang="zh-HK" sz="1000" i="1" dirty="0">
                <a:latin typeface="Calibri" pitchFamily="34" charset="0"/>
                <a:cs typeface="Calibri" pitchFamily="34" charset="0"/>
              </a:rPr>
              <a:t>. </a:t>
            </a:r>
            <a:endParaRPr lang="zh-TW" altLang="en-US" sz="1000" dirty="0"/>
          </a:p>
          <a:p>
            <a:pPr algn="just"/>
            <a:endParaRPr lang="en-US" altLang="zh-TW" sz="1000" b="1" dirty="0"/>
          </a:p>
          <a:p>
            <a:pPr algn="just"/>
            <a:r>
              <a:rPr lang="en-US" altLang="zh-HK" sz="1000" b="1" i="1" dirty="0">
                <a:latin typeface="Calibri" pitchFamily="34" charset="0"/>
                <a:cs typeface="Calibri" pitchFamily="34" charset="0"/>
              </a:rPr>
              <a:t>KESFORD Polyurea System </a:t>
            </a:r>
            <a:r>
              <a:rPr lang="en-US" altLang="zh-HK" sz="1000" i="1" dirty="0">
                <a:latin typeface="Calibri" pitchFamily="34" charset="0"/>
                <a:cs typeface="Calibri" pitchFamily="34" charset="0"/>
              </a:rPr>
              <a:t>was chosen as the waterproofing membrane in this high profile job after thorough pre qualification by the Client and Consultant. The project was complicated; consists of new basement structure with backfill wall &amp; blind-side wall, interfacing between new and existing structure or advance basement structure and also waterproofing for expansion joint. </a:t>
            </a:r>
          </a:p>
          <a:p>
            <a:pPr algn="just"/>
            <a:endParaRPr lang="en-US" altLang="zh-HK" sz="1000" i="1" dirty="0">
              <a:latin typeface="Calibri" pitchFamily="34" charset="0"/>
              <a:cs typeface="Calibri" pitchFamily="34" charset="0"/>
            </a:endParaRPr>
          </a:p>
          <a:p>
            <a:pPr algn="just"/>
            <a:r>
              <a:rPr lang="en-US" altLang="zh-HK" sz="1000" i="1" dirty="0">
                <a:latin typeface="Calibri" pitchFamily="34" charset="0"/>
                <a:cs typeface="Calibri" pitchFamily="34" charset="0"/>
              </a:rPr>
              <a:t>The specified Polyurea membrane was applied to the basement concrete floor and wall surface treated with epoxy primer or over the geotextile layer to the blind-side surface and expansion joint  with filler board.</a:t>
            </a:r>
            <a:endParaRPr lang="zh-TW" altLang="en-US" sz="1000" dirty="0"/>
          </a:p>
          <a:p>
            <a:endParaRPr lang="en-US" altLang="zh-TW" sz="1200" dirty="0"/>
          </a:p>
          <a:p>
            <a:endParaRPr lang="zh-TW" altLang="zh-TW" sz="1200" dirty="0"/>
          </a:p>
        </p:txBody>
      </p:sp>
      <p:sp>
        <p:nvSpPr>
          <p:cNvPr id="18" name="文字方塊 3"/>
          <p:cNvSpPr txBox="1"/>
          <p:nvPr/>
        </p:nvSpPr>
        <p:spPr>
          <a:xfrm>
            <a:off x="4670376" y="416496"/>
            <a:ext cx="2070992" cy="504056"/>
          </a:xfrm>
          <a:prstGeom prst="rect">
            <a:avLst/>
          </a:prstGeom>
          <a:noFill/>
        </p:spPr>
        <p:txBody>
          <a:bodyPr wrap="square" rtlCol="0" anchor="ctr" anchorCtr="0">
            <a:noAutofit/>
          </a:bodyPr>
          <a:lstStyle/>
          <a:p>
            <a:pPr algn="r"/>
            <a:r>
              <a:rPr lang="en-US" altLang="zh-TW" sz="2000" dirty="0">
                <a:solidFill>
                  <a:srgbClr val="0070C0"/>
                </a:solidFill>
              </a:rPr>
              <a:t>Waterproofing</a:t>
            </a:r>
            <a:endParaRPr lang="zh-TW" altLang="en-US" sz="2000" dirty="0">
              <a:solidFill>
                <a:srgbClr val="0070C0"/>
              </a:solidFill>
            </a:endParaRPr>
          </a:p>
          <a:p>
            <a:pPr algn="ctr"/>
            <a:endParaRPr lang="zh-TW" altLang="zh-TW" sz="1200" dirty="0"/>
          </a:p>
        </p:txBody>
      </p:sp>
      <p:sp>
        <p:nvSpPr>
          <p:cNvPr id="19" name="文字方塊 3"/>
          <p:cNvSpPr txBox="1"/>
          <p:nvPr/>
        </p:nvSpPr>
        <p:spPr>
          <a:xfrm>
            <a:off x="3990398" y="820316"/>
            <a:ext cx="1926976" cy="432048"/>
          </a:xfrm>
          <a:prstGeom prst="rect">
            <a:avLst/>
          </a:prstGeom>
          <a:noFill/>
        </p:spPr>
        <p:txBody>
          <a:bodyPr wrap="square" rtlCol="0" anchor="ctr" anchorCtr="0">
            <a:noAutofit/>
          </a:bodyPr>
          <a:lstStyle/>
          <a:p>
            <a:pPr algn="ctr"/>
            <a:r>
              <a:rPr lang="en-US" altLang="zh-TW" sz="2000" dirty="0">
                <a:solidFill>
                  <a:schemeClr val="tx1">
                    <a:lumMod val="50000"/>
                    <a:lumOff val="50000"/>
                  </a:schemeClr>
                </a:solidFill>
              </a:rPr>
              <a:t>Macau</a:t>
            </a:r>
            <a:endParaRPr lang="zh-TW" altLang="zh-TW" sz="1200" dirty="0">
              <a:solidFill>
                <a:schemeClr val="tx1">
                  <a:lumMod val="50000"/>
                  <a:lumOff val="50000"/>
                </a:schemeClr>
              </a:solidFill>
            </a:endParaRPr>
          </a:p>
        </p:txBody>
      </p:sp>
      <p:sp>
        <p:nvSpPr>
          <p:cNvPr id="20" name="文字方塊 3"/>
          <p:cNvSpPr txBox="1"/>
          <p:nvPr/>
        </p:nvSpPr>
        <p:spPr>
          <a:xfrm>
            <a:off x="89248" y="735184"/>
            <a:ext cx="4968552" cy="504056"/>
          </a:xfrm>
          <a:prstGeom prst="rect">
            <a:avLst/>
          </a:prstGeom>
          <a:noFill/>
        </p:spPr>
        <p:txBody>
          <a:bodyPr wrap="square" rtlCol="0" anchor="t" anchorCtr="0">
            <a:noAutofit/>
          </a:bodyPr>
          <a:lstStyle/>
          <a:p>
            <a:r>
              <a:rPr lang="en-US" sz="1600" i="1" dirty="0">
                <a:solidFill>
                  <a:schemeClr val="tx2">
                    <a:lumMod val="60000"/>
                    <a:lumOff val="40000"/>
                  </a:schemeClr>
                </a:solidFill>
              </a:rPr>
              <a:t>Galaxy Phase2, Macau</a:t>
            </a:r>
          </a:p>
          <a:p>
            <a:r>
              <a:rPr lang="en-US" altLang="zh-TW" sz="1000" i="1" dirty="0">
                <a:solidFill>
                  <a:schemeClr val="tx2">
                    <a:lumMod val="60000"/>
                    <a:lumOff val="40000"/>
                  </a:schemeClr>
                </a:solidFill>
              </a:rPr>
              <a:t>Casino, Hotel &amp; Resort Development</a:t>
            </a:r>
            <a:endParaRPr lang="zh-TW" altLang="en-US" sz="1000" i="1" dirty="0">
              <a:solidFill>
                <a:schemeClr val="tx2">
                  <a:lumMod val="60000"/>
                  <a:lumOff val="40000"/>
                </a:schemeClr>
              </a:solidFill>
            </a:endParaRPr>
          </a:p>
          <a:p>
            <a:pPr algn="ctr"/>
            <a:endParaRPr lang="zh-TW" altLang="zh-TW" sz="1200" i="1" dirty="0">
              <a:solidFill>
                <a:schemeClr val="tx2">
                  <a:lumMod val="60000"/>
                  <a:lumOff val="40000"/>
                </a:schemeClr>
              </a:solidFill>
            </a:endParaRPr>
          </a:p>
        </p:txBody>
      </p:sp>
      <p:pic>
        <p:nvPicPr>
          <p:cNvPr id="16" name="Picture 4" descr="C:\Users\ANDREW\Desktop\Macau Job Photos\IMG_3318.JPG"/>
          <p:cNvPicPr>
            <a:picLocks noChangeAspect="1" noChangeArrowheads="1"/>
          </p:cNvPicPr>
          <p:nvPr/>
        </p:nvPicPr>
        <p:blipFill>
          <a:blip r:embed="rId3" cstate="print"/>
          <a:stretch>
            <a:fillRect/>
          </a:stretch>
        </p:blipFill>
        <p:spPr bwMode="auto">
          <a:xfrm>
            <a:off x="4265353" y="3581473"/>
            <a:ext cx="2384187" cy="1788140"/>
          </a:xfrm>
          <a:prstGeom prst="rect">
            <a:avLst/>
          </a:prstGeom>
          <a:noFill/>
          <a:ln>
            <a:solidFill>
              <a:schemeClr val="tx1"/>
            </a:solidFill>
          </a:ln>
          <a:effectLst/>
        </p:spPr>
      </p:pic>
      <p:pic>
        <p:nvPicPr>
          <p:cNvPr id="26" name="Picture 3" descr="E:\KESFORD\MCP\Macau Job Photos\IMG_3266.JPG"/>
          <p:cNvPicPr>
            <a:picLocks noChangeAspect="1" noChangeArrowheads="1"/>
          </p:cNvPicPr>
          <p:nvPr/>
        </p:nvPicPr>
        <p:blipFill>
          <a:blip r:embed="rId4" cstate="print"/>
          <a:stretch>
            <a:fillRect/>
          </a:stretch>
        </p:blipFill>
        <p:spPr bwMode="auto">
          <a:xfrm>
            <a:off x="4240392" y="5579107"/>
            <a:ext cx="2401583" cy="1788629"/>
          </a:xfrm>
          <a:prstGeom prst="rect">
            <a:avLst/>
          </a:prstGeom>
          <a:noFill/>
          <a:ln>
            <a:solidFill>
              <a:schemeClr val="tx1"/>
            </a:solidFill>
          </a:ln>
        </p:spPr>
      </p:pic>
      <p:pic>
        <p:nvPicPr>
          <p:cNvPr id="29" name="Picture 2" descr="C:\Users\Kes_Andrew\Desktop\SELECTED POLYUREA\MACAU\IMG_0098.JPG"/>
          <p:cNvPicPr>
            <a:picLocks noChangeAspect="1" noChangeArrowheads="1"/>
          </p:cNvPicPr>
          <p:nvPr/>
        </p:nvPicPr>
        <p:blipFill>
          <a:blip r:embed="rId5" cstate="print"/>
          <a:stretch>
            <a:fillRect/>
          </a:stretch>
        </p:blipFill>
        <p:spPr bwMode="auto">
          <a:xfrm>
            <a:off x="4218564" y="7577230"/>
            <a:ext cx="2376623" cy="1782467"/>
          </a:xfrm>
          <a:prstGeom prst="rect">
            <a:avLst/>
          </a:prstGeom>
          <a:noFill/>
          <a:ln>
            <a:solidFill>
              <a:schemeClr val="tx1"/>
            </a:solidFill>
          </a:ln>
        </p:spPr>
      </p:pic>
      <p:sp>
        <p:nvSpPr>
          <p:cNvPr id="41" name="TextBox 20"/>
          <p:cNvSpPr txBox="1"/>
          <p:nvPr/>
        </p:nvSpPr>
        <p:spPr>
          <a:xfrm>
            <a:off x="216024" y="8265368"/>
            <a:ext cx="3140968" cy="1000274"/>
          </a:xfrm>
          <a:prstGeom prst="rect">
            <a:avLst/>
          </a:prstGeom>
          <a:noFill/>
        </p:spPr>
        <p:txBody>
          <a:bodyPr wrap="square" rtlCol="0">
            <a:spAutoFit/>
          </a:bodyPr>
          <a:lstStyle/>
          <a:p>
            <a:r>
              <a:rPr lang="en-US" altLang="zh-HK" sz="1100" b="1" dirty="0"/>
              <a:t>GALAXY PHASE2, MACAU</a:t>
            </a:r>
          </a:p>
          <a:p>
            <a:r>
              <a:rPr lang="en-US" altLang="zh-TW" sz="1000" dirty="0">
                <a:ea typeface="Verdana" pitchFamily="34" charset="0"/>
                <a:cs typeface="Verdana" pitchFamily="34" charset="0"/>
              </a:rPr>
              <a:t>Client:           Galaxy Cotai Project Management</a:t>
            </a:r>
          </a:p>
          <a:p>
            <a:r>
              <a:rPr lang="en-US" altLang="zh-TW" sz="1000" dirty="0">
                <a:ea typeface="Verdana" pitchFamily="34" charset="0"/>
                <a:cs typeface="Verdana" pitchFamily="34" charset="0"/>
              </a:rPr>
              <a:t>Architect:     Wong &amp; Ouyang (H.K.) Ltd.</a:t>
            </a:r>
          </a:p>
          <a:p>
            <a:r>
              <a:rPr lang="en-US" altLang="zh-TW" sz="1000" dirty="0">
                <a:ea typeface="Verdana" pitchFamily="34" charset="0"/>
                <a:cs typeface="Verdana" pitchFamily="34" charset="0"/>
              </a:rPr>
              <a:t>Area:              External Basement Tanking , Podium &amp; Roof</a:t>
            </a:r>
            <a:endParaRPr lang="zh-TW" altLang="en-US" sz="1000" dirty="0">
              <a:cs typeface="Verdana" pitchFamily="34" charset="0"/>
            </a:endParaRPr>
          </a:p>
          <a:p>
            <a:endParaRPr lang="zh-TW" altLang="en-US" dirty="0">
              <a:cs typeface="Verdana" pitchFamily="34" charset="0"/>
            </a:endParaRPr>
          </a:p>
        </p:txBody>
      </p:sp>
      <p:pic>
        <p:nvPicPr>
          <p:cNvPr id="13" name="Picture 3" descr="E:\KESFORD\MCP\Macau Job Photos\IMG_3266.JPG"/>
          <p:cNvPicPr>
            <a:picLocks noChangeAspect="1" noChangeArrowheads="1"/>
          </p:cNvPicPr>
          <p:nvPr/>
        </p:nvPicPr>
        <p:blipFill>
          <a:blip r:embed="rId6" cstate="print"/>
          <a:stretch>
            <a:fillRect/>
          </a:stretch>
        </p:blipFill>
        <p:spPr bwMode="auto">
          <a:xfrm>
            <a:off x="2983664" y="8955756"/>
            <a:ext cx="1182028" cy="893380"/>
          </a:xfrm>
          <a:prstGeom prst="rect">
            <a:avLst/>
          </a:prstGeom>
          <a:noFill/>
        </p:spPr>
      </p:pic>
      <p:pic>
        <p:nvPicPr>
          <p:cNvPr id="14" name="Picture 3" descr="E:\KESFORD\MCP\Macau Job Photos\IMG_3266.JPG"/>
          <p:cNvPicPr>
            <a:picLocks noChangeAspect="1" noChangeArrowheads="1"/>
          </p:cNvPicPr>
          <p:nvPr/>
        </p:nvPicPr>
        <p:blipFill>
          <a:blip r:embed="rId7" cstate="print"/>
          <a:stretch>
            <a:fillRect/>
          </a:stretch>
        </p:blipFill>
        <p:spPr bwMode="auto">
          <a:xfrm>
            <a:off x="1962689" y="9047151"/>
            <a:ext cx="772382" cy="710590"/>
          </a:xfrm>
          <a:prstGeom prst="rect">
            <a:avLst/>
          </a:prstGeom>
          <a:noFill/>
        </p:spPr>
      </p:pic>
      <p:sp>
        <p:nvSpPr>
          <p:cNvPr id="15" name="Rectangle 14"/>
          <p:cNvSpPr/>
          <p:nvPr/>
        </p:nvSpPr>
        <p:spPr>
          <a:xfrm flipV="1">
            <a:off x="3401616" y="802825"/>
            <a:ext cx="3312368"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TextBox 11">
            <a:extLst>
              <a:ext uri="{FF2B5EF4-FFF2-40B4-BE49-F238E27FC236}">
                <a16:creationId xmlns:a16="http://schemas.microsoft.com/office/drawing/2014/main" id="{6EEA80DC-8855-426D-9D60-C9486B549D41}"/>
              </a:ext>
            </a:extLst>
          </p:cNvPr>
          <p:cNvSpPr txBox="1"/>
          <p:nvPr/>
        </p:nvSpPr>
        <p:spPr>
          <a:xfrm>
            <a:off x="0" y="-15552"/>
            <a:ext cx="2276872" cy="464156"/>
          </a:xfrm>
          <a:prstGeom prst="rect">
            <a:avLst/>
          </a:prstGeom>
          <a:solidFill>
            <a:srgbClr val="00B0F0"/>
          </a:solidFill>
        </p:spPr>
        <p:txBody>
          <a:bodyPr wrap="square" rtlCol="0" anchor="ctr" anchorCtr="0">
            <a:noAutofit/>
          </a:bodyPr>
          <a:lstStyle/>
          <a:p>
            <a:r>
              <a:rPr lang="en-US" altLang="zh-TW" sz="1600" b="1" dirty="0">
                <a:solidFill>
                  <a:schemeClr val="bg1"/>
                </a:solidFill>
              </a:rPr>
              <a:t>PROJECT REFERENCE</a:t>
            </a:r>
            <a:endParaRPr lang="zh-TW" altLang="en-US" sz="1600" b="1" dirty="0">
              <a:solidFill>
                <a:schemeClr val="bg1"/>
              </a:solidFill>
            </a:endParaRPr>
          </a:p>
        </p:txBody>
      </p:sp>
    </p:spTree>
    <p:extLst>
      <p:ext uri="{BB962C8B-B14F-4D97-AF65-F5344CB8AC3E}">
        <p14:creationId xmlns:p14="http://schemas.microsoft.com/office/powerpoint/2010/main" val="2767864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p:cNvPicPr>
          <p:nvPr/>
        </p:nvPicPr>
        <p:blipFill>
          <a:blip r:embed="rId2" cstate="print"/>
          <a:stretch>
            <a:fillRect/>
          </a:stretch>
        </p:blipFill>
        <p:spPr>
          <a:xfrm>
            <a:off x="4625638" y="2598555"/>
            <a:ext cx="1875548" cy="1404851"/>
          </a:xfrm>
          <a:prstGeom prst="rect">
            <a:avLst/>
          </a:prstGeom>
          <a:ln>
            <a:noFill/>
          </a:ln>
        </p:spPr>
      </p:pic>
      <p:sp>
        <p:nvSpPr>
          <p:cNvPr id="5" name="Rectangle 4"/>
          <p:cNvSpPr/>
          <p:nvPr/>
        </p:nvSpPr>
        <p:spPr>
          <a:xfrm flipV="1">
            <a:off x="3401616" y="776536"/>
            <a:ext cx="3312368" cy="4571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314" name="AutoShape 2" descr="data:image/jpeg;base64,/9j/4AAQSkZJRgABAQAAAQABAAD/2wCEAAkGBhQSERUUExMTFRUWGSIaFRgWGRgaGxgYGBwYGBwcGh0cICcfGxkkGxwYHzAiIyksLCwsHB8xNTAqNSYrLCkBCQoKDgwOGg8PGiwkHBwpLCwpKSksLCwsLCkpKSwsLCwpLCwpLCwpLCwpLCksLCwpKSwpLCwsKSksKSksKSwsLP/AABEIAQMAwgMBIgACEQEDEQH/xAAcAAACAwEBAQEAAAAAAAAAAAAABQQGBwMCAQj/xABHEAACAQIEBAMDCAcGBQQDAAABAgMAEQQSITEFBiJBE1FhMnGBBxQjQlKRobEzYnKywdHwFSRzgpKiJUPC4fE0U5PDFmOD/8QAFwEBAQEBAAAAAAAAAAAAAAAAAAECA//EAB8RAQEBAAIDAQADAAAAAAAAAAABERIhAjFBUSJCYf/aAAwDAQACEQMRAD8A3GiiigKKKKAooooCioXE+MRYcXlcLf2RqWb0VRdmPuFUbmP5SnEUjwjw0RlRj0PLmchQAt8kZ1VuosbH2RQXrifGIcOuaaQIDsNSzHyVRdmPoATVB5m+VXJ0R/RXOUXAeUkkAWT2I911kPcdNU3l/mOTEYiaSRcqphnlJYl3LKsTqGc62BdxYWGh0qo8Kw1psKh1zSpf/wCTCIfxU3rWIsfOvFp0xE8XisCkZJkJLSMTFnPUdVUFlsEtT7gUhXgUzqBmDysubUXEr2v6aa0m49yticVj8WyIEjZjGJZDkQEpAgOaxJHQ46QdVq2vwTwOEywo/idLvcDL7TtIQAT2uV9betqudC3fJ5x4YnBrqS0YCm+5X6hPctbpJ+0j1Z6xP5POOrhZogTZZjIH8rZ1u3+V3DeimQ1tlYUUUUUBRRRQFFFFAUUUUBRRRQFFFFAUUUUBRRRQFZrzb8qDRExorxNlLBcoaUgZh3+jiuVIGYsTroCK0kmvznztxA4jiGIKDMxcRRgdylyBf/FRx/mqyaiRzJxWQphnLlGmRpprMzMyBg0alz1EFFk00Gp0tS2aIx8JiRPanxLm236KMwfD6RV++rTxfkV58RqUiw6xLBGfaYrGkl8qKb2/TJclbGxsRVlXg8eHjEcKBzDG3gs6q0gZxIZCLCwLPlJsBW8FO5U5ZmaHGmRWhTEr4Ubup2kklDsF9ojI0ZGwOlqsHLfKOGhbME8V1PTJL2Jyykog6Qwd7htSLLTbF4mOOIs8iqoYh3Zly2F1UF26MwIXpUswttUTl3ivz2bJhkk8NgWbEMrpFbKtgpbLNOekDTw13uDsXUE/Ep13JJysWI0Yqt5TqL5UFyNZGUa1HxXEGMCtHYwnpEi9S37ESXVTY/YDLpbPfdNjeWxIy/Op3njLtkhsIoEUK8i/RxWzMCFBYm51uNavPF8B/wAJkjiCxEQt4QyhQjLcpYAWFiAdqXcSMh4vgghwwTS8h0Ots5w+dTfcEFl9xrZ+SuNfOMMLtmePocnc29lj6kWv+sGHasqE/wA5wsbAASrIWK91kRQCvrfKQL+anvTD5PeL/NsdKpNonlZD6F5JMvbWzKT6CRydqzVbJRRRWVFFFFAUUUUBRRRQFFFFAUUUUBRRRQFFFFBE4tPkhc2ubaDub6WHrVM4RwiHDO5iRVIBZ3PU2Zi7MzMdFvmjJ2ppzrzCkKhSrucwIWJHldn6mVAidyFPtMgI7nWkXC0xGIjlmljGGjUWhBdXlMh6FZgq+HFYZR0AybXbz1EfcRxCOIxCR1UyGyKSVMjuUFkFi8mrOOhcvV7Y3qDxibGPI8SJHAmZQ00xRxdxY+Hh1Yqcu95ncXBsKncoctwRYwvGjO9xnnmPiysQgYkyNrch4/ZsOnavOOnzyA3veSRh5ZSJba3uf0qXA/GtZvtHvH8BRcLhlmBxExYuZZ0DPe5AsLWVUMmiiwAGmutT+RT1sSR7LMPc0rn4jX1r3zM4zYdBa4juFF2Ju0Z0VQZDbKNQNLi9JuE49sOrxo2aSOMeKiBZZQFW5uit4cJa1w0slz9mrswcTP0I2gCgl2vlC3hA6mJsu/c2PlVjxHH0+b+FkksyMokyhELWJAXNYkHYMq5bkC+orPX4ljJSqwwjBAKWSXEqJpwiZQSkYHhwHVRYKu5N9NbjxXgaRcNM4BlxEcQlMpN5ZTGC1i/UbEFwACQubp2FTy2rFRaJI4EkK28eXw2NtMzYeIo3x6luNyVFLeY8H4bTyIu0iyDXdvpQ6310PiW9z6U7xMUc/CyUYBJJcylRlteFQpH2TcA67bHUGo3FsHnSeHMWaOwYgHVj4LKLfrIy7aAnfQ1kapylxj5xhgWN3Q5JPMsvc+pFifIkjtTqsu+Sp5Bi8Sq28IgOwOlvEu4tprZs5P8AiHyArUayoooooCiiigKKKKAooooCiiigKKKKAoorxPOqKWdlVQLlmIAA8yToKCv81Y0qRlt9GjSEX7/U03IIWRfLUXqG0XhYSKMXYs4UaanwVJU21B1jXzvffWl3NfGYkZppZFjiJXI8hyBljKPZQQZJCT4miIQQfaF6V8f4jihGixwqyeHnz4lskSJZiLYdWLyF1VyFkc6jVVrcQ54PxLwjLKVzWz+yVCp1kAu5IjQeGIyVZs2mgqqx8yRNIkWFV8ZKtkvh7iNdEH0mJZdrKpvEgPT7VPcDwAjCTSYyY4x3ZYgHjVYogWyMIYh7HS5BOhIUbVy5chU4hQiqqKY1yqAEGRDJYCwU28bYdQ9a1JahdzjweZGkX520cKxl5IsOgj8SQBmu8hYyOtsgILMTvpTnlTg8OGwOMGHiRPo2F1uSxCOBmfUtre3lc6CovOEl5MTckhmCdrDMIItbHzzb5PfTLhwvgMVZcxZmFh3uRpqPJu5bTuRTOjeyDFH6dbkDok2ynXxYhvcKDpuLGrzOx+ZdyfB9b+yPcb/dVEjw0ksl0u1gQRD1kXkDEFyRGlraguf2aYYvmN1URl8N4YRo2RCz5QF9ppsojDAAM0eW4XOQSFp5eUWRU+AYMph1OcCKYqUBsCkjReMykknpP0rWIGUGTe4phxLBN88aQHKsmFiM4tYmyRBW963O/b9kVFfBM3CEXVJkkw+Qta8cuTKDYjsb3A3107VLhmM6MZVymXCNGyk3Ith5XAuLk9IWx3IAPcVgPvk5jKY+W5v4kCk6W6kyA/vX/wAwrS6yv5OXcYmHxGzOYmQkfWVSwVyNwSUca97gbVqlZUUUUUBRRRQFFFFAUUUUBRRRQFFFFAVHx8WaMguyDcsuW9hqR1A2BAtffyIOtSKTc34oJhJb/XAj+EhCE/AEn4UGe8F4BAcXHIUaSd7M7zs0rqzMpVR4gIUJlnUXFyO5pxzZic00vskFo4TqPYJjBvra3VNoxGxteufJ+ID4pjoAu9tgFUbm/wBuSUbkegqAYmnfOhZ7SO58PULm8UWMjEIuVpDdQ31B0126lY7POJzlcFB/+xyzBv2JD3U/Xyb+nVsaWcBxixzmeQ+GHkksSDnkKnwgFUdbm0Q06xa1raVD4xzbGnhIzNIVX6KLBJn0OhviHAjtdd0CkWNjXvkwz4l2ZkXBw5AxEbF8RLcKR4s7guRlO4sb26txWeX41j5x5kUNJiHSBDIXR8SxXaQzJkhU+K/1QVJS+U6VxxGJL4Np8NCcQgbLH85PhQszuiXXDoBmVSb3ls3SbE3vVai4TEjxTZS8jNmmeZvEJAgLWuzbBiu7X6dqvPEBbhUakXu620B9lywsApH1fsn470z9SX8UPG/OMUSuLxTNGFU+DARFCFdsuU2IBsAfaJ399aZxvAW4WUhCq8cAaG1rK6KCltLbgCxFjsdDWaxSHxmGoYRw+bHVpNrEkbdivbStW4ppg2Fv+Sf3R/X86WYsZ7w3i6S4FyOlneNijWJXJcMpuVN0LINd1MTG+Y294nHvBiMI+rJLhVjYC5yvaVM19wGW63PcISSAQFXDMOkULzlsqEYfxAWsgd1eMPpfLqqqxvsxbdVAsMajxcAjagoUYdrfOPCIYDQMM9iPQ+VYV54DDJHi+GvGRmIkilGpzIHeW4HcrnNidgx8xWxVi3J3FnaXCiT9JBMY5t9Wk8NAx9CBf3uQPZraaUFFFFQFFFFAUUUUBRRRQFFFFAUUUUBVD5643HbLOVw8aOeqZ7eIQrL9HHGTJIOom3SSQN6vhrHOd+Hw/OJMkaBwojV7XYSS6Xud2+mi1uxGUaVrxmpXrB4xZ8PiJMNFmSIFg2KXJC8jXYBIFtmBbXNKbjMDrSmLh8mMnWPGzyTqSmVEIjhuzSEAILZgFRdSG9rerRiHycOG58WYEWNumO8o8rC0Vu1LuT4C2LvmzAObWvb6JET2r2PUH01rckTUjnviFpZyls0cWQAaarGzAXAuB9MNyB76m8Afw8HjJACto2C6W1RGXYDzA8/fVb5mxheaUjQtOF21KiZYzbdrZYvqin+AkJ4ZKVGYyPl0FyQ7Iv2r7E7kHfal9H1VMbJ9Kq9TdErC+ZfZyRCwF2B12soq1c0T+Hw/C9rya6G36OZux01tuaracMLS2J1sQY4x4jgu+chlQZU6V/5mnrVi4pJ9DEMT83wsUVshxDBpCcpQ9CkIGsSPacanSp5eUJFMwUDSSOI4ywAjB0GUABj1AdIGu5BrQ+I8y4doWiSUMxiYArdkLKpJQOBlLgBjlBvZSdLaUnG86YQDLDBPj2FspmtHBcXIKoQEzC17iO+2tWfmDBTpAZZpl8NOp0ijCiNBqJEuWYyRmzamzAMMuotm+WtSKvDY4DG5xdRBASHuR0mX7Vu+uwsdhtftwTCurYXxSHdJB4bXBLxxzolzce10IrW0zeHuXo+ZWwXEAFUKYI1GX2TYyWKWBJiZWVkIJ0a26sK4cdLDD4SWPWSOSfTMVDoet0O9iVGh0KsBa3aIlS8SGGXxlAIixhElxfoJl16dgrxXN9bB9iddtw82dFYC2YA2PqL9qw/GQsIsU9yTmiYXI/SB8QjX8jd7EA2vdR7JJ0blnnGJsQ+Ce0ci3MHZZI9SFXydV+r3XUXs1lVbqKKKgKKKKAooooCiiigKKKKAooooOeIayn+t6xriuLzyZwEPiStISbEFUDsmlwDa+GGrEgjYVp/NfExDAxzorFTkzMFBe1lFz5sRWeQcHuyuqOyxoVV5C0KAB0O73kIyxxj2baGxrfjZGbNTeZ+lMLDYnKmY6Am5KAbLp0+LqF+6l3JmIXDsJJhkLxlljsTKxkYyNaMAufbsSO+4rjxbnDDByXxD4mTKAUwS5ECkkpmmvfS51EgBzHp1ArrhMZiJMFiZokiwAQN4YQKztJ2LyMCtixF7KTqeqm9Ljw/AbL4koSJQc7SYlgiZrHXwlPWt2Y9TI21fOI8Xiiw6uFxGMjJyxhcsGHJynpFyM6EAm58TvrVOxPDFeUNNI+IOV8zSsWykyKqEF+nKRnN0AtarxzkfDwWEQdOVS2hXS0RXdtxd996Zb7NVyTmfHS3jjMWCiWwywqAQGUmxdhpoL3VB2ptz5wGCL5vaIFvDkLSOQWJXwQC7uS53PrVbwBzTtfvOFB0P/LUaO+4uToBf8Kt/ylOfGhsBoja6dOZ4xub2vl7DtVySxN6UvCk55TewEtri1gBCv127fDz861/mVVbCTKwupiYEHuCtiKx7BLmkY6sTMdQP1be0fd2rYOYj/dpdv0bflTy+EZVwASKr4YiVlC2he980TEkwtpYyKys6A98yXAcUw4qmbBRnRss8pUqelg8Ata41BVriwJ20OteOE4cyYXGICEbwQVO2R0kJVum+WzAHMDcW/V144PjL4rDZdA6v9LGBtKwa7DyjlXrW4tnDLc51rHqqncUzHG4uK7eFIRJfN7LfQtYgG9mdlIG9wwGkhNPOXYYP7TjkxQ6vCjMQaxVZikbBjp7V7gG9r272IScROaWdgWGfA5rqQCCYo5AVJ2N4r9hpc33EH53IVjeQBZMvY3F0YqCv6pINvL2fq1Yr9CUV5ikzAEbEX++vVZBRRRQFFF6rHFOeY45PDiHjEG0hDWVRsbNYhm9BpfQkUFnorOJPlIlmmSOBBGoYMxlIDMgIJXuFFtLjMddKunA+PJiUuoKsPaVrXFtDsdRf+hQM6KKKAooooM756fEJP4kMWFRz9GspXxJDGqPISb5Alm6d23HnVd5X4N86xIkxM8uKMbvlD38MNGxjBCraP21cjTy8r085txytiMzGyxIXJIW3WxcWLm1wsDbA6N6iovLgbDYWSaUENHDcmzXLBPFe2bqF3LdOUfGukn8dZ3tXOMuHkucoz4i6sB9VZHlXqbpH0caXABFPcV08KQEkNLIhJzbkOJDqR3EZ0AtvakL4EK0SC7BI3s5JQKVEeHXqclspzP7JPup/zh0wYZBowDSCxWwsnhkln7fTb76++rfkSKVh4GaYnY2jW7dm65Dq4uL3Gy2q1/KIg8WAdXRGwNrD23iXUnUeydR60i4FDnxV982IuCBm0QRxaSNoV32F6ac7hmxwAF7RxgDKDY5pnNiSADbL57VfsPhByu2bEIQPana5AuSBIqaudCLfG1WD5QpAcWqjXLHGfZzHWV9idB7PelfK2BMLQTYgiJAzP9Kcpu8hcAKxHVe2ymnfGMEuMxHipFPICqqLr4SDw2drkyakEtuqHbes2zY1J0pnDDmYXGa8rHW7d7eyLID63rXeYW/u83+G3l5eulVeDlsQJmeSDCrqxIs7KzEsx8WbptfyQVyxDQM2WGWVpmuFaYzeFNcaxByMlmW56NiL2NiKx5eWrJhby0fo8T/gPtcaK/62n+b4H2aVYKcx8PTEKiuyvGJRezPA8IDqG3zZkRgbixQHUrq44HHk+casB4EvtaNGwdSUa5NnXMLn2W0YXDXKvh+MROHzaiyeATfLuMyj0voO+h07WqhnDIJsRFIrB45ITEGFhmUQ4gISBbKTcqR2ZGFgNaWOf7vhie6yC/8A/RpP/sr3hOMph5MIFEYSaK8fYLKJGRgfsxyKIl9GRGtobx3Urh1Q3tHMyLcWupjgIt5WKsLdiCDsaQb3yxifEweHc7mJL+/KAfxppVY+TbEZ+Gw3+rmX4B2t+Fqs9ZBUfHcQjhQvIwVR3P8ADuT6DWpFVrn/AIY02GARgjiRSGIBsL2Oh8xpQVLmjnx528GEPZto0/SyDXVje0URsdzrbc3tS/B8sSxIZp2tJYZI0No0U5LgX1ZtCczC51AuNRYuXuXkwi5UUmQizM1izleoFmI3BYHyBOy3zU1ngVvaIJcEW/a0Fha5PUp77Xs9s1Bls/AGBzQOLgljFJcpe+4PtJc91012NfOFQ4qVmJJixERuCGZbg+yVI7GxDXtfuLG1NJoyrEFTmG9twfZO3u91RpcWFmhlLAANkLZdSJbIFPkufwzf027h8Mc34pjGJJlxYJ1I8STQnt0m33aUVZzhVOtzrroT3r7TlTpp9cMdNljY+Q0950H413pLzVjQkQBIFzc69hr+dqDIeL85xNNjcNI4XNIsQZsqKY3EMMgZzcgKPHY2F9T62tuNkthdLfTSKdS46HcORma7N9HmAa3uFZBByjLiJGkaRczszlYVMxuSSQWBEQNyRq/atHwuElSCGO0cMcAGV5mLuelkYsqFVBKsw9phre1b5dYmOOBDSYlioPsxKbnVH+kxD3MgLgkGP6ljpU/meeKTEL9ICY1WyoPEk6nu3Sqs6joTXQeulKk43g2kEXjyYyV7lY4iAraE2smWIgKPrk6DejG8fxMKyLh8Nh8NHCjtdzmOWJEZsqRgAHrVfate9OVt6Mk9pHAuBSRENHCcwdz4k7Kl/EYvmCLnY2JAsxU7124tjIIizYzHorkdSQWjJ7C2UtNe2gs1cuAcObESE4nFyT5RrGpCRXYKSCqe1bNYZie+lV/i+DSKHEtFh4ounEC6hVOUSFEIyj7I2NtzU423s2HvB+PwvNlwWCYs288w8MMLXzZiGkfTQXA943pbzHxvGiZomxUcSKwU+DGFOsYk9p2Yi1wLj8KYcmL/AHn9IGKpaygW0Ue836vP4Uv47ATjZmCKSZfaNtlgRewJ7elanhOWF8uiDl3BrJLDJL4s8mY9UhZrASKFN3NtB5VqfN+HVsHMDZbRswY/UZRmVx5FSAQe1qzXlZwfmvXvrlUC/U6Gxtc/lWm8ySH5vLbfw3tfzy1PP4T6zvhfHpMTHNGxti1Rop1Sw+cRC6eJHewEyG9ux20BGSsQYRocFxFG2HzdlYDRl8QgMvofLsbg6g1P4HhlkxL2OV44Z2S2jROk5ZfTufQhiDpv3/tD59hJ8uVGdQMTH2R1YOJU7hCy9Q1tqdwc2PSk5YGLhWbUZ3U37gTrofSxponFi4miN80MpUg65gpZFa+97dLa7hT3NJOIxNFg8GzDKYZ5Aw8iWjcfgCfjTeOHLiOJLpfxEcX/AFnP8JKDZ/kfxObBOv2JiB7iqN+ZNXqs35GVuGrJFNlLO6myXbJcAakgXvpt672q5wcdWw8TpJ1X9YX0t5m1tqUNaicVS8L23AzD3r1fwrlwvjcc5dVuroetGtmAOzaaFT2I03G4IE51uCDsdKCtqsl3FkCXvGQSSVABu192zDtoBbVDUdFyu6x6nuWN7ZtBmbvqYzbve9n3r5iMXIHjDKPCyHO+ax8SNlstrXIsrm4Omns3rq117BBb2tm1zLoNlF1TUkC51ZxWa0pPG8I0U2RpbseouQFuWGbVb2XqB0NrabUo4mhZHDKL2uDa49L97XtqfhVl54hW0bqLgXBPoLOt/eCbDKB5XGtVGYi9gTGfI7a9wD5+hJ9K1Ep5guYAY0LIAxUZhfY2FxoPOiqRPyPG7M5XViWOrbk3oqYP03WUfKvxuOGUySYNpfBVQHYplJY9O5Jvdvs6a1dOT+eoOIq3hZ1kjt4kbD2c2bKQw6WBytsb6agVkXy8cWzBY7+3KW96xjKP3h91PaXpXY/lGxeJljihEeHSRwgKgEi5FxmfpvY7Wvt51G+VFAmLSIM7BUDNnd3JZmYn2ibaAaC29QPk5wxl4jETrku5vr7KkD/dlqPz5jPF4hiGFyA2X3ZAE/MGr9Fj+SPDFsdmtosLH3FmUfDc/ca54rj5mxONhclg7skIubDxJUi2vvYA6Dzpp8kEZVcVM1gFCqPTKHZv+mqhwCAS4iFj1EyAsW6VJAMjA+mm9q3PbN9Nu5bc5pSSls3srfpt0b9x0eQqhcYnWTDMcjnxETVibAzSG9gxuL37Crby/ilTByyAx2AZvoxYLoXsT3Iv6e6qVxRQERStrSwp9I9yAuVtrkWtW/tT5Fz5PfNPL1JoNVXW2kY38tPIUi4wM08py3GeX226eg5NBrqPcKe8kyFjKSToSNEZB7TDQnfbtVWxuHJaViE3xDAtdzYykiwNgptppU/tT48cqPphB4n1V0jW+7R6Oeq22p071ofNJvhphYG8T6NsenvptWc8scRgU4RWnuxWIBARo11stlF998x99aLzKM2HlGmsbjqFxqvcdxWfP4vj9ZRyUv8Af5xrrFMLE3P6TY760n5OlIbESqSJI4GlQ+ZVhcN9pWBsR8RYgEOORT/xKQEW6JQdST7Z3J3PrSTkxbnFAbnByge/prFaOOKgYzBgwEBQ+YId45CMpjv9k6ZCfRdAQBKwWHE3FMVEzZFmgW5te11ga9tL210pDy9ifBwcswUMVlVZFO0kTqQVPx1B7a+ZvZeFxq2JixMchKvGyBmOpARiFJ38RbAEE9QF+zVFbDw5fHdpARay6sLnZmAAFhsw7n86Q8SIQyRmJ5GiCOY09GJjEZNh7SbDbKBpcVK5f5gjihUz4iBAE1JYIq2sLXJ2Jvb7qrfFvlIwKyyBMSQpv7Cu5zsQc4NipXVza+mgA7VBaOVsei47w8tnBYXfcRuCwyG3ssyDp07fHRKxbC8Wj+fxOkyyI2SRSTdjYqmZcx0W2YkAdz332mtIq2LlEckgtd1e6aXPVlfS4t3bWzEXOw1qMZhdWma1jsp0ZktuwuWYGNvZzEfaANqY8ZiPjMFy2eMXzGw6SVN/PRx2I9D2QcVVDBIHYMxXXMNiQDYITv7dg5vf2VrFaJ+YeYYZFMMdiMwIyWyX1B9k5b20v1km/ULEVXHdyLECRRpl0zC2gsCL6W+r271XsRgZFzvNMsbxMvhwm+eTM5JyDQALZs2l9r2ppimvZg1tLjYjz277Hz32qwrwyrf6w9Mx0r5XT+1Z/T75P5iiqzpPyBz9icLifm8CRMs8q586ksABlJBDDYZjY371D+VbHh8aEzEiNALeTNdj+BSuXyY4AyY7OwP0aM3xboH5t91IuZsf42Mnk0N3Nvcpyj8AKTpb2t3yRwqJMRMRbw4wv+olj+5VFnxOd3dr3dyx8tSWP41fOW28DguJlOhlLBSPULEP9xNZ3V+o07lgeDwLEyXt4niW/wAwEQ/GqjwXikUTxMxNwzMxKlrdORRbQW1JuO9vKrXx0iHgEKbeIE+9iZj+VUXB8vYma3hwSsPPKQv+o6fjVlxLGwxY5BweRw7SIYm6rC9rZCLaa7is7x3OUZZWihtklEmthfoKAaX9+9Xd+Gf8IXCCSOOTKocXzZbuHe4S5J9r3nvVcwHydwfWlnm/wkCr7jfM34CnO9rxWn5KuLviY53cAAOAoW43zOe+uprK+JzSzYmRQZJPpWyqMzWGYnQa6VsPL3CnwsZjw0AiDNmbxHLZja173uDYfZtU+Pg8gFvECD7MYy29xXL+IrOmMp5Q5QxS4nDzSQNHEkiszSWSwBGtmIPbyrVeaMakuFmjjbM7wuqBdczFDYA7E+l713PB4U6pGNx9Z2y/eRa/xpfJicFNlSN4SWJymMqSTvow0Y97a7baVFZx8ms5+fqrA5ir3J3v1XvfW/nUP5PR/enX7UDj71Bq+twhIcZHPILMLjxF2cFSOsfaH2t7DW9iwonJuHaHiaRupB61sd7ZGsfUWAtV1EHhBvgMcPLwT/vI/jTfB8SaMYKy5454gjoNCXjkdQ6ntIOm3ut6hXy2t8PjkP8A7Iax843B/CukM30XDj2SVwff4iPb7jeimCcpYdSDJKWYnRRljzE9gu49BU3AxYESeGkas9yOtWOq6nV9NPSl3GIlXFksxBzIxAX7LWBvt6V4dkTHEEG+calrAGRew7/GsqYYzhHhyCWAXS2ZolYqD36SPZuQNq0j5JOd2lnOGBZoWuYw/tRMAWKb3A0Omo8rd6JIXBUKrNoQbC1rG4vewsfSpvKrtDxCGfKENxmGYANm6DewNtDv6Ckq2Nq5nGVomzZAWKFv21PqLaqg3A110vVSl4jErARsGkYHIVIYkEgkZraAiQi0YC3GrVJ5yx5xWDlicABlsMgJzXytYE6XPUKyaDlXTSInXXMQLEHyvffXarYkdeeICk6tIU+kW+VSNCLI2a19Scx3OvfWvvCMQGw6ZlJA6CLMfZOUaj0APx702wvCwAocxWiOiLc9NyxUezby0qf80UZ7aZuoDQAHbT3WXvUMIfAPYSW7ezt8Rf76KscWIiKg9AuAdSf50VdFe5XwBw+FxU65ndlsNNyimwAHmxqi4bk7FPYmPwwe8rKlvgxv+FabwTh0hwsRmldOgEgWS1x9bzPncV6E+CTN1rIQbMEzSm/qqX1+FSbJ2XNK5uGxtw+LBeJZlsZMilr6l2C3IGrHf8KiYPkCHtBNJfvK+W3+Vcv5mrTFxU7RYWS1tC2VF/PN/tr0JMW9v0EXmOqQ29D0C/wNUek4dMyqpaNFTRQq3AAFha+o000NdW4QgF5ZWYfrNYD3E6j764/2PI9/FxMzA9lIjt6AxgNb3mvcfLuHUhjGrMPrP1N/qa5qDwvE8EuqFZTew8NWmI+KhrVKTjchuI8LKfIuUjU/izD/AE11fERRDqKqP4UsxPPuDj3mU/s9X7tzRDAPjHtrBEO4s8h+DXQf7aDwR2B8XEztc7Kwit6AxBTb3k1yTmRHwj4qMXRVdhodRHe+9reyRVBxnyvTMD4cSr+0c2nuAB/Grg0mPlvDhg3hKzge03U3+prmvfEMDE8eRlUi+3kQdCLbEb3G1ZfwPnfFYjGwo8gyM4DIoFjv3a5+41oPNWOMeHd13VGZb33AuKWYSl2JxcmHGWW80G2c6ug7CT7Q/XGo0uDq1K5vDSaKdVMiICUOl0uLEX7ixP5+pg4LntJ4yrDLJbY7HT0/l8KUYXjvhqApit5hW8h2tr7wRRX3huAZTiBZfpEmAI1JVvDI28iDp76+QcFdsNGgVzlmLAGyEXRT9a3cVKw3MarsrtcC9gFFwfhXybmFuq0aLYg9bX7Aba01cSeI8umWQu5jAK2GZmJsNdRqL3qbLy4AQzyMbsAbKF30Gu29u1IxzA56fFRb3FkXzqJi+M3UZ5JSTY2v697VFxdzHGgW5Glx1uffrl93lUaPjmHjZSDGNwcq3OhNtRY1Up5FALAA2AIN73B99RknZhm0BDaKB2779qzq5F0xXNykghZHsdL7XuR312NL8VzNMucLCNddTm7AX19wqtiVyt9fdf8Ao/GvvFSDkNx1aH10O99xTV4nEfME5GkgQEX6RcfxA3NQcPxUyMAZHbW2pIvcX7etK4VsGW5ObSy/dfbavEEBuSFJtY6+Y9/agdSYC5O2/rRUoYj0X7hRTRdF4DALF1DkbNKxc/e5JqXDiYswRSmY7KPTeso5z4w74uUK7BActgSBoADcDS970y+S7DfTyyfYTL8XN/yU10xz1b+Jc+YaB2jYsXTQgA/na341y5f56XFz+FHGyjKWJa2wsOxPcisr4pi/Enle987sfgSSPwq4fJVh7yTvb2VCj/MST+6KYkdOaue8RFiZYoygVTYGxv7IJ723J7Up4Dx7E4jGQI8zkeICQLLcLqQctriw70k43iM+Jmbe8jEe7MbfhTb5PYC2PjI+qGY/6SPzIqob/KxibzQp3VC3+o2/6TVFvVq+UubNjbfZjUfm38aqlINbwi5OBkeeHc/F8x/M1kzGtV4hLk4IPWBBt9sKP41lFSLT/kw/8Qg/xPyBrUOeH/usn+G/7tZbyP8A+vw/7X/Sa0vnhj82fb2H/dpfZGS8E/Tp8f3TUnGErcjTW3oN6icIa00f7X56UwlgV2YG2+tKsQ4sSch6tfPW9jfzqXw6QAuMxbpv5nT3ivHzZFta29j/AA3qXCq3H7Pu/KsWtyIYbqPQx6t+9d/CJOij339fv2roZEXfL2Opv5VKhxwU6Aan6oJ318qi9uQjdowD9nte2h/HeucfD3PVdjcaAWAOnv8APWpSY+4UdW5G1rAf+K+eOenTzHU5AHwAPlSF17h4cSBf632jf1+6vDQrkF8oysLj02+IrmcTlG8S5W73Pn5kdq4lyyyKrg2uQV9e2lVDGSOME6sfKw/kK5GaMG4Q2I3Yj+ZO1LjilIUfSMdjv/2Fc3mA1EQ0Nuqw9e/9a0ypsNBxED/2/vopN/aP6if6lopxqbEDEzl3ZzuzFj7yb1euUT4PDcRNpmbNl/yrYX/zXqgVe+LnweERR2IMmX72JlP5WrowolaT8n/0WAnlOguzX9EUfxzVm1aQgMPBfMumw7+K38mqVYzern8l0BOJkbssZHxZlt+ANV/BcuTy+zGQPN+kfC+/wq7ck8LbCeKZcpLhQuXW1s173A8xtSkVLneTNjpj6gfcqikdXTjfKmYzTtIbu5KgC1sx2Pnpp22qBw7lSJ7eJivDPceGSP8AVmt99Bc+clycKKgWAWNfuZP5Vk9bhxDh0WLh8NmJjNjeNhrlsRrY6Uvi5AwS2+hLftO/8CBRbGecjj+/wftH91q0fnj/ANO2v1H/AHam4Xg+FiYFIYEYbMAMw7aE63qFzRlKKDqDcG97EG1SkjJeGH6aP9oVNxDZSTf8PdTGXgKLIroSLMDY6jQg6d/zpPjJDmOhoTp88e/ZjrXXDS3dQRbtcm/nUFfcT7zXXCmzggAa+81Ma3frtO5XYrb3Gj582+ZtbWsBvpfy9RXueN2bc+W39etR8REy2zFrf160iUx4S2bNmudd2038t6jYpLObKNDcEtp57aV74fACSNTp3+/yqZJwtS+pF7adv40Xor8X/CFzc7H7t6ncJxIzkMR1L9UWGnwFR8dhQhXIFN9xoak4OO7LcWsQAALX0tralIgYjVm1e3YdtNPhtXhIh9ltPP8AoaVYPCVXYEHXt7x7/SoslgRZRfbUgXqGX8KThx5D7/8AvX2mvzxfJfv/AO1FU7e8NwrAk2aeY+qhAP8AqNXabDYbFRqHs6IdBmZbG1uxB2qjMoO4B94B/Opj8wug1WMgDYLl/LT8K2ydvJgomyjDR3Hmt/cdQa7z85LEotE1trWYAD00/hVNwfGJpJGbPlXsMoI9B2286Y4bFsWAkkUqPMPf+I/GoLbhOOrilDqCApsb+eh/lXcLSVeJxwxXUZzf2Y7Fte9vKiLmS7KGjMast7uQLagDT1+/Q1FSuOm0VvMj+dV61MuIcTSaJCp0zH8NP5Uuqo+Rsym6synzUkH7xUr+1JCLMc/v0OxG4t79fKo5otQWDhXMqAkzLlA1Vhmc97376C1rXqZx/ECRBludiPVXUMDbcf15VT8Sehvcfyprj8QQYz+pH+RFDSrB4SZyB4ckYPd9h9+v4GvHEuV3Wx8SNiSNBcefc1bsNLmFQOOxx2BfKCLWJNj7Xb42qCqw8HkyliqFbgkXOosL2tUf+yGWXpH17KLr52G591PcJYQTMlr5b6bEqotSp+KEYjLlFxICp8+oEXpiyuckxEhUA5lYhh3BBIO1ttaPmMkl7xuQb/VPw7Vf9Gu3Y3P40JGDqNRvprpU4ry/xScNwWUEERGxGxNtdPO1SoeEzEgsgW4N7lTrp6++rYY6MlOJzqrjgUp1uoIOw2I+7Tt516/sBzmu4uTpbt+VWXLXgirxic6r/wD+OnMGLna1rH3+dezwBe5bU3tpTy1cmFXInKkp5cj8j9//AGopxeimJqiycTCm1HjiUW/nS3E+1UjBzKo8j3qonYSDKLVJBqMmLU7H8q7BqDoBQzkA2v8ACviuPMV7Vb9x94qKicPBeQs+ttFuNrf+TTYGoyi1dQ1B0zV9LVzvXwvVEbG45dU1JIO3aw7024m/sfsJ/GkUsAzMftC3b8ztTDiGNViMrKbKo0IOouO1EPcDPpXjjU65NWVWNspJAOjLe1/SoODxS/aF/wCjXTi2KtGdVvbpzbEgqf6tUVDwWMTrBcdQIAGouBqfx1+FVrGz/TB/RG/2qaaxYLx2IzdO5tfe5v8AC1DYdZdAFJy2ubDUADeqh1JzUkVlZSdL/A3qPiub1ChBG6CwtYAWXtbq2pTj8CZGQixsgB1G4veo+LxWQhXjDFVC3zHYe6i6eDnm17Rs1/PS2gGm9NuB8bbEKzFAgBtvfsD5etUccWttEnxzH+NNuXuNOZctlCkEkKLXOmupoLPgOMJKzKNGQkEHfQkX/Cu64tS7IDqu/lr5VGXBpn8QABjufOhMOFZmG7an3+f3flVRMBpXxrGPFkKjMt+sAXbta2ot3117VJxPUjC9ri331nbYqQEgu9xoeo0GhJiFIBvvX2s4+ct9pvvNfagkEeg+6oZoooPl6dQnpHuoooFeIkOY6nevInb7R++iigccMclLnepTNpRRQQ48Q32jUqJyVufOiig5T7UmxCgGiioO/Bv0y+5v3Wq1Y09PwP5iiiqpfw2YiTQ/1c0lxje0P1j+dFFEM+HHpX3VB47+kH7I/M0UUC9N6tXyfYFJeJwRuLo2YMLkXsrHcEHcUUUSrI4sSB2JA++vLGiiqrm5qgcVW00n7R/OiigiUUUVB//Z"/>
          <p:cNvSpPr>
            <a:spLocks noChangeAspect="1" noChangeArrowheads="1"/>
          </p:cNvSpPr>
          <p:nvPr/>
        </p:nvSpPr>
        <p:spPr bwMode="auto">
          <a:xfrm>
            <a:off x="63500" y="-4905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2" name="TextBox 11"/>
          <p:cNvSpPr txBox="1"/>
          <p:nvPr/>
        </p:nvSpPr>
        <p:spPr>
          <a:xfrm>
            <a:off x="0" y="-15552"/>
            <a:ext cx="2276872" cy="464156"/>
          </a:xfrm>
          <a:prstGeom prst="rect">
            <a:avLst/>
          </a:prstGeom>
          <a:solidFill>
            <a:srgbClr val="FFC000"/>
          </a:solidFill>
        </p:spPr>
        <p:txBody>
          <a:bodyPr wrap="square" rtlCol="0" anchor="ctr" anchorCtr="0">
            <a:noAutofit/>
          </a:bodyPr>
          <a:lstStyle/>
          <a:p>
            <a:r>
              <a:rPr lang="en-US" altLang="zh-TW" sz="1600" b="1" dirty="0">
                <a:solidFill>
                  <a:schemeClr val="bg1"/>
                </a:solidFill>
              </a:rPr>
              <a:t>PROJECT REFERENCE</a:t>
            </a:r>
            <a:endParaRPr lang="zh-TW" altLang="en-US" sz="1600" b="1" dirty="0">
              <a:solidFill>
                <a:schemeClr val="bg1"/>
              </a:solidFill>
            </a:endParaRPr>
          </a:p>
        </p:txBody>
      </p:sp>
      <p:sp>
        <p:nvSpPr>
          <p:cNvPr id="20" name="文字方塊 3"/>
          <p:cNvSpPr txBox="1"/>
          <p:nvPr/>
        </p:nvSpPr>
        <p:spPr>
          <a:xfrm>
            <a:off x="4437112" y="416496"/>
            <a:ext cx="2304256" cy="504056"/>
          </a:xfrm>
          <a:prstGeom prst="rect">
            <a:avLst/>
          </a:prstGeom>
          <a:noFill/>
        </p:spPr>
        <p:txBody>
          <a:bodyPr wrap="square" rtlCol="0" anchor="ctr" anchorCtr="0">
            <a:noAutofit/>
          </a:bodyPr>
          <a:lstStyle/>
          <a:p>
            <a:pPr algn="r"/>
            <a:r>
              <a:rPr lang="en-US" altLang="zh-TW" sz="2000" dirty="0">
                <a:solidFill>
                  <a:srgbClr val="E8BC00"/>
                </a:solidFill>
              </a:rPr>
              <a:t>Coating</a:t>
            </a:r>
            <a:endParaRPr lang="zh-TW" altLang="en-US" sz="2000" dirty="0">
              <a:solidFill>
                <a:srgbClr val="E8BC00"/>
              </a:solidFill>
            </a:endParaRPr>
          </a:p>
          <a:p>
            <a:pPr algn="r"/>
            <a:endParaRPr lang="zh-TW" altLang="zh-TW" sz="1200" dirty="0">
              <a:solidFill>
                <a:schemeClr val="bg2">
                  <a:lumMod val="50000"/>
                </a:schemeClr>
              </a:solidFill>
            </a:endParaRPr>
          </a:p>
        </p:txBody>
      </p:sp>
      <p:pic>
        <p:nvPicPr>
          <p:cNvPr id="19"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776510" y="1496616"/>
            <a:ext cx="1340768" cy="1005575"/>
          </a:xfrm>
          <a:prstGeom prst="rect">
            <a:avLst/>
          </a:prstGeom>
          <a:ln>
            <a:solidFill>
              <a:schemeClr val="tx1">
                <a:lumMod val="50000"/>
                <a:lumOff val="50000"/>
              </a:schemeClr>
            </a:solidFill>
          </a:ln>
        </p:spPr>
      </p:pic>
      <p:pic>
        <p:nvPicPr>
          <p:cNvPr id="31" name="Picture 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15416" y="1496616"/>
            <a:ext cx="2376264" cy="1584176"/>
          </a:xfrm>
          <a:prstGeom prst="rect">
            <a:avLst/>
          </a:prstGeom>
          <a:ln>
            <a:solidFill>
              <a:schemeClr val="tx1">
                <a:lumMod val="50000"/>
                <a:lumOff val="50000"/>
              </a:schemeClr>
            </a:solidFill>
          </a:ln>
        </p:spPr>
      </p:pic>
      <p:pic>
        <p:nvPicPr>
          <p:cNvPr id="33" name="Picture 3"/>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866571" y="1496616"/>
            <a:ext cx="1584176" cy="1188132"/>
          </a:xfrm>
          <a:prstGeom prst="rect">
            <a:avLst/>
          </a:prstGeom>
          <a:ln>
            <a:solidFill>
              <a:schemeClr val="tx1">
                <a:lumMod val="50000"/>
                <a:lumOff val="50000"/>
              </a:schemeClr>
            </a:solidFill>
          </a:ln>
        </p:spPr>
      </p:pic>
      <p:sp>
        <p:nvSpPr>
          <p:cNvPr id="35" name="文字方塊 3"/>
          <p:cNvSpPr txBox="1"/>
          <p:nvPr/>
        </p:nvSpPr>
        <p:spPr>
          <a:xfrm>
            <a:off x="4509120" y="848544"/>
            <a:ext cx="1632402" cy="432048"/>
          </a:xfrm>
          <a:prstGeom prst="rect">
            <a:avLst/>
          </a:prstGeom>
          <a:noFill/>
        </p:spPr>
        <p:txBody>
          <a:bodyPr wrap="square" rtlCol="0" anchor="ctr" anchorCtr="0">
            <a:noAutofit/>
          </a:bodyPr>
          <a:lstStyle/>
          <a:p>
            <a:r>
              <a:rPr lang="en-US" altLang="zh-TW" sz="1400" b="1" dirty="0">
                <a:solidFill>
                  <a:schemeClr val="tx1">
                    <a:lumMod val="50000"/>
                    <a:lumOff val="50000"/>
                  </a:schemeClr>
                </a:solidFill>
              </a:rPr>
              <a:t>THEME COATING</a:t>
            </a:r>
            <a:endParaRPr lang="zh-TW" altLang="en-US" sz="1400" b="1" dirty="0">
              <a:solidFill>
                <a:schemeClr val="tx1">
                  <a:lumMod val="50000"/>
                  <a:lumOff val="50000"/>
                </a:schemeClr>
              </a:solidFill>
            </a:endParaRPr>
          </a:p>
          <a:p>
            <a:pPr algn="ctr"/>
            <a:endParaRPr lang="zh-TW" altLang="zh-TW" sz="1200" dirty="0"/>
          </a:p>
        </p:txBody>
      </p:sp>
      <p:sp>
        <p:nvSpPr>
          <p:cNvPr id="36" name="文字方塊 3"/>
          <p:cNvSpPr txBox="1"/>
          <p:nvPr/>
        </p:nvSpPr>
        <p:spPr>
          <a:xfrm>
            <a:off x="315416" y="992560"/>
            <a:ext cx="2952327" cy="576064"/>
          </a:xfrm>
          <a:prstGeom prst="rect">
            <a:avLst/>
          </a:prstGeom>
          <a:noFill/>
        </p:spPr>
        <p:txBody>
          <a:bodyPr wrap="square" rtlCol="0" anchor="ctr" anchorCtr="0">
            <a:noAutofit/>
          </a:bodyPr>
          <a:lstStyle/>
          <a:p>
            <a:r>
              <a:rPr lang="en-US" altLang="zh-TW" sz="2000" dirty="0">
                <a:solidFill>
                  <a:schemeClr val="tx1">
                    <a:lumMod val="50000"/>
                    <a:lumOff val="50000"/>
                  </a:schemeClr>
                </a:solidFill>
              </a:rPr>
              <a:t>Sky Pier, Tung Chung</a:t>
            </a:r>
          </a:p>
          <a:p>
            <a:r>
              <a:rPr lang="en-US" altLang="zh-TW" sz="1000" dirty="0">
                <a:solidFill>
                  <a:schemeClr val="tx1">
                    <a:lumMod val="50000"/>
                    <a:lumOff val="50000"/>
                  </a:schemeClr>
                </a:solidFill>
              </a:rPr>
              <a:t>Gammon Construction Ltd.</a:t>
            </a:r>
            <a:endParaRPr lang="zh-TW" altLang="en-US" sz="1000" dirty="0">
              <a:solidFill>
                <a:schemeClr val="tx1">
                  <a:lumMod val="50000"/>
                  <a:lumOff val="50000"/>
                </a:schemeClr>
              </a:solidFill>
            </a:endParaRPr>
          </a:p>
          <a:p>
            <a:pPr algn="ctr"/>
            <a:endParaRPr lang="zh-TW" altLang="zh-TW" sz="1200" dirty="0"/>
          </a:p>
        </p:txBody>
      </p:sp>
      <p:sp>
        <p:nvSpPr>
          <p:cNvPr id="43" name="TextBox 42"/>
          <p:cNvSpPr txBox="1"/>
          <p:nvPr/>
        </p:nvSpPr>
        <p:spPr>
          <a:xfrm>
            <a:off x="332656" y="3440832"/>
            <a:ext cx="3024336" cy="3547125"/>
          </a:xfrm>
          <a:prstGeom prst="rect">
            <a:avLst/>
          </a:prstGeom>
          <a:noFill/>
        </p:spPr>
        <p:txBody>
          <a:bodyPr wrap="square" rtlCol="0">
            <a:spAutoFit/>
          </a:bodyPr>
          <a:lstStyle/>
          <a:p>
            <a:r>
              <a:rPr lang="en-US" altLang="zh-TW" sz="1200" b="1" dirty="0"/>
              <a:t>PROJECT DESCRIPTION</a:t>
            </a:r>
          </a:p>
          <a:p>
            <a:endParaRPr lang="en-US" altLang="zh-TW" sz="1400" b="1" dirty="0"/>
          </a:p>
          <a:p>
            <a:pPr algn="just"/>
            <a:r>
              <a:rPr lang="en-US" altLang="zh-TW" sz="1000" b="1" i="1" dirty="0" err="1"/>
              <a:t>SkyPier</a:t>
            </a:r>
            <a:r>
              <a:rPr lang="en-US" altLang="zh-TW" sz="1000" b="1" i="1" dirty="0"/>
              <a:t> </a:t>
            </a:r>
            <a:r>
              <a:rPr lang="en-US" altLang="zh-TW" sz="1000" b="1" i="1" dirty="0">
                <a:latin typeface="+mn-ea"/>
              </a:rPr>
              <a:t>(</a:t>
            </a:r>
            <a:r>
              <a:rPr lang="zh-TW" altLang="zh-TW" sz="1000" b="1" i="1" dirty="0">
                <a:latin typeface="+mn-ea"/>
              </a:rPr>
              <a:t>海天客運碼頭</a:t>
            </a:r>
            <a:r>
              <a:rPr lang="en-US" altLang="zh-TW" sz="1000" b="1" i="1" dirty="0">
                <a:latin typeface="+mn-ea"/>
              </a:rPr>
              <a:t>)</a:t>
            </a:r>
            <a:r>
              <a:rPr lang="en-US" altLang="zh-TW" sz="1000" b="1" i="1" dirty="0"/>
              <a:t> </a:t>
            </a:r>
            <a:r>
              <a:rPr lang="en-US" altLang="zh-TW" sz="1000" i="1" dirty="0"/>
              <a:t>is a cross-boundary ferry pier in Hong Kong International Airport, Chek Lap Kok, New Territories, Hong Kong. It is operated by Hong Kong International Airport Ferry Terminal Services Limited, a joint venture company of Chu Kong Passenger Transport Co. Ltd. and Shun </a:t>
            </a:r>
            <a:r>
              <a:rPr lang="en-US" altLang="zh-TW" sz="1000" i="1" dirty="0" err="1"/>
              <a:t>Tak</a:t>
            </a:r>
            <a:r>
              <a:rPr lang="en-US" altLang="zh-TW" sz="1000" i="1" dirty="0"/>
              <a:t>-China Travel Ship Management Limited. At this pier, passengers abroad can transit from Hong Kong International Airport to piers in the Peal River Delta of Guangdong Province or vice-versa, without immigration and customs clearance through Hong Kong. </a:t>
            </a:r>
          </a:p>
          <a:p>
            <a:pPr algn="just"/>
            <a:endParaRPr lang="en-US" altLang="zh-TW" sz="1000" i="1" dirty="0"/>
          </a:p>
          <a:p>
            <a:pPr algn="just"/>
            <a:endParaRPr lang="zh-TW" altLang="zh-TW" sz="1000" i="1" dirty="0"/>
          </a:p>
          <a:p>
            <a:pPr algn="just"/>
            <a:r>
              <a:rPr lang="en-US" altLang="zh-TW" sz="1000" i="1" dirty="0"/>
              <a:t>Kesford was responsible for supply &amp; install the integrated colour themed plaster coating with a trowelled fine texture to the external façade as well as the installation of low V.O.C. Italian quartz coating for the architectural internal areas of Sky Pier Building</a:t>
            </a:r>
            <a:r>
              <a:rPr lang="en-US" altLang="zh-TW" sz="1050" dirty="0"/>
              <a:t>.</a:t>
            </a:r>
            <a:endParaRPr lang="zh-TW" altLang="zh-TW" sz="1050" dirty="0"/>
          </a:p>
          <a:p>
            <a:endParaRPr lang="zh-TW" altLang="en-US" dirty="0"/>
          </a:p>
        </p:txBody>
      </p:sp>
      <p:pic>
        <p:nvPicPr>
          <p:cNvPr id="18" name="Picture 3"/>
          <p:cNvPicPr>
            <a:picLocks noChangeAspect="1"/>
          </p:cNvPicPr>
          <p:nvPr/>
        </p:nvPicPr>
        <p:blipFill>
          <a:blip r:embed="rId9" cstate="print"/>
          <a:stretch>
            <a:fillRect/>
          </a:stretch>
        </p:blipFill>
        <p:spPr>
          <a:xfrm>
            <a:off x="3789040" y="3872880"/>
            <a:ext cx="2884034" cy="2160240"/>
          </a:xfrm>
          <a:prstGeom prst="rect">
            <a:avLst/>
          </a:prstGeom>
          <a:ln>
            <a:solidFill>
              <a:schemeClr val="tx1"/>
            </a:solidFill>
          </a:ln>
        </p:spPr>
      </p:pic>
    </p:spTree>
    <p:extLst>
      <p:ext uri="{BB962C8B-B14F-4D97-AF65-F5344CB8AC3E}">
        <p14:creationId xmlns:p14="http://schemas.microsoft.com/office/powerpoint/2010/main" val="4034796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a:extLst>
              <a:ext uri="{FF2B5EF4-FFF2-40B4-BE49-F238E27FC236}">
                <a16:creationId xmlns:a16="http://schemas.microsoft.com/office/drawing/2014/main" id="{4CE55334-769A-498C-872A-DD7D4382E2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20399" y="5745998"/>
            <a:ext cx="2624917" cy="1968688"/>
          </a:xfrm>
          <a:prstGeom prst="rect">
            <a:avLst/>
          </a:prstGeom>
        </p:spPr>
      </p:pic>
      <p:pic>
        <p:nvPicPr>
          <p:cNvPr id="19" name="Picture 2" descr="C:\Users\ANDREW\Desktop\KESFORD\ver1\DSC_9737.jpg"/>
          <p:cNvPicPr>
            <a:picLocks noChangeAspect="1" noChangeArrowheads="1"/>
          </p:cNvPicPr>
          <p:nvPr/>
        </p:nvPicPr>
        <p:blipFill>
          <a:blip r:embed="rId3" cstate="print"/>
          <a:stretch>
            <a:fillRect/>
          </a:stretch>
        </p:blipFill>
        <p:spPr bwMode="auto">
          <a:xfrm>
            <a:off x="4388846" y="1779328"/>
            <a:ext cx="2407510" cy="3448029"/>
          </a:xfrm>
          <a:prstGeom prst="rect">
            <a:avLst/>
          </a:prstGeom>
          <a:ln>
            <a:noFill/>
          </a:ln>
          <a:effectLst>
            <a:softEdge rad="112500"/>
          </a:effectLst>
        </p:spPr>
      </p:pic>
      <p:sp>
        <p:nvSpPr>
          <p:cNvPr id="3" name="TextBox 2"/>
          <p:cNvSpPr txBox="1"/>
          <p:nvPr/>
        </p:nvSpPr>
        <p:spPr>
          <a:xfrm>
            <a:off x="476672" y="704528"/>
            <a:ext cx="5760640" cy="369332"/>
          </a:xfrm>
          <a:prstGeom prst="rect">
            <a:avLst/>
          </a:prstGeom>
          <a:noFill/>
        </p:spPr>
        <p:txBody>
          <a:bodyPr wrap="square" rtlCol="0">
            <a:spAutoFit/>
          </a:bodyPr>
          <a:lstStyle/>
          <a:p>
            <a:endParaRPr lang="zh-TW" altLang="en-US" dirty="0"/>
          </a:p>
        </p:txBody>
      </p:sp>
      <p:sp>
        <p:nvSpPr>
          <p:cNvPr id="24" name="Rectangle 23"/>
          <p:cNvSpPr/>
          <p:nvPr/>
        </p:nvSpPr>
        <p:spPr>
          <a:xfrm>
            <a:off x="0" y="6825208"/>
            <a:ext cx="260648" cy="30807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TextBox 22"/>
          <p:cNvSpPr txBox="1"/>
          <p:nvPr/>
        </p:nvSpPr>
        <p:spPr>
          <a:xfrm>
            <a:off x="0" y="-15552"/>
            <a:ext cx="2276872" cy="464156"/>
          </a:xfrm>
          <a:prstGeom prst="rect">
            <a:avLst/>
          </a:prstGeom>
          <a:solidFill>
            <a:srgbClr val="FFC000"/>
          </a:solidFill>
        </p:spPr>
        <p:txBody>
          <a:bodyPr wrap="square" rtlCol="0" anchor="ctr" anchorCtr="0">
            <a:noAutofit/>
          </a:bodyPr>
          <a:lstStyle/>
          <a:p>
            <a:r>
              <a:rPr lang="en-US" altLang="zh-TW" sz="1600" b="1" dirty="0">
                <a:solidFill>
                  <a:schemeClr val="bg1"/>
                </a:solidFill>
              </a:rPr>
              <a:t>PROJECT REFERENCE</a:t>
            </a:r>
            <a:endParaRPr lang="zh-TW" altLang="en-US" sz="1600" b="1" dirty="0">
              <a:solidFill>
                <a:schemeClr val="bg1"/>
              </a:solidFill>
            </a:endParaRPr>
          </a:p>
        </p:txBody>
      </p:sp>
      <p:pic>
        <p:nvPicPr>
          <p:cNvPr id="27" name="Picture 2"/>
          <p:cNvPicPr>
            <a:picLocks noChangeAspect="1" noChangeArrowheads="1"/>
          </p:cNvPicPr>
          <p:nvPr/>
        </p:nvPicPr>
        <p:blipFill>
          <a:blip r:embed="rId4" cstate="print"/>
          <a:stretch>
            <a:fillRect/>
          </a:stretch>
        </p:blipFill>
        <p:spPr bwMode="auto">
          <a:xfrm>
            <a:off x="209336" y="602020"/>
            <a:ext cx="390877" cy="410571"/>
          </a:xfrm>
          <a:prstGeom prst="rect">
            <a:avLst/>
          </a:prstGeom>
          <a:noFill/>
          <a:ln w="9525">
            <a:noFill/>
            <a:miter lim="800000"/>
            <a:headEnd/>
            <a:tailEnd/>
          </a:ln>
        </p:spPr>
      </p:pic>
      <p:sp>
        <p:nvSpPr>
          <p:cNvPr id="28" name="文字方塊 3"/>
          <p:cNvSpPr txBox="1"/>
          <p:nvPr/>
        </p:nvSpPr>
        <p:spPr>
          <a:xfrm>
            <a:off x="358895" y="673170"/>
            <a:ext cx="2952327" cy="432048"/>
          </a:xfrm>
          <a:prstGeom prst="rect">
            <a:avLst/>
          </a:prstGeom>
          <a:noFill/>
        </p:spPr>
        <p:txBody>
          <a:bodyPr wrap="square" rtlCol="0" anchor="ctr" anchorCtr="0">
            <a:noAutofit/>
          </a:bodyPr>
          <a:lstStyle/>
          <a:p>
            <a:pPr algn="r"/>
            <a:r>
              <a:rPr lang="en-US" altLang="zh-TW" sz="1400" dirty="0">
                <a:solidFill>
                  <a:schemeClr val="tx1">
                    <a:lumMod val="50000"/>
                    <a:lumOff val="50000"/>
                  </a:schemeClr>
                </a:solidFill>
              </a:rPr>
              <a:t>Architectural Services Department</a:t>
            </a:r>
            <a:endParaRPr lang="zh-TW" altLang="en-US" sz="1400" dirty="0">
              <a:solidFill>
                <a:schemeClr val="tx1">
                  <a:lumMod val="50000"/>
                  <a:lumOff val="50000"/>
                </a:schemeClr>
              </a:solidFill>
            </a:endParaRPr>
          </a:p>
          <a:p>
            <a:pPr algn="ctr"/>
            <a:endParaRPr lang="zh-TW" altLang="zh-TW" sz="1200" dirty="0"/>
          </a:p>
        </p:txBody>
      </p:sp>
      <p:sp>
        <p:nvSpPr>
          <p:cNvPr id="22" name="Rectangle 21"/>
          <p:cNvSpPr/>
          <p:nvPr/>
        </p:nvSpPr>
        <p:spPr>
          <a:xfrm flipV="1">
            <a:off x="3717032" y="776535"/>
            <a:ext cx="2996952"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TextBox 19"/>
          <p:cNvSpPr txBox="1"/>
          <p:nvPr/>
        </p:nvSpPr>
        <p:spPr>
          <a:xfrm>
            <a:off x="0" y="1136216"/>
            <a:ext cx="6858000" cy="504056"/>
          </a:xfrm>
          <a:prstGeom prst="rect">
            <a:avLst/>
          </a:prstGeom>
          <a:solidFill>
            <a:schemeClr val="bg1">
              <a:lumMod val="50000"/>
            </a:schemeClr>
          </a:solidFill>
        </p:spPr>
        <p:txBody>
          <a:bodyPr wrap="square" rtlCol="0" anchor="ctr" anchorCtr="0">
            <a:noAutofit/>
          </a:bodyPr>
          <a:lstStyle/>
          <a:p>
            <a:endParaRPr lang="en-US" altLang="zh-TW" sz="1200" dirty="0">
              <a:solidFill>
                <a:schemeClr val="bg1"/>
              </a:solidFill>
            </a:endParaRPr>
          </a:p>
          <a:p>
            <a:r>
              <a:rPr lang="en-US" altLang="zh-TW" sz="1600" b="1" dirty="0">
                <a:solidFill>
                  <a:schemeClr val="bg1"/>
                </a:solidFill>
              </a:rPr>
              <a:t>Anti-Graffiti Coating Performance Testing in Government Buildings (</a:t>
            </a:r>
            <a:r>
              <a:rPr lang="en-US" altLang="zh-TW" sz="1600" b="1" dirty="0" err="1">
                <a:solidFill>
                  <a:schemeClr val="bg1"/>
                </a:solidFill>
              </a:rPr>
              <a:t>ArchSD</a:t>
            </a:r>
            <a:r>
              <a:rPr lang="en-US" altLang="zh-TW" sz="1200" b="1" dirty="0">
                <a:solidFill>
                  <a:schemeClr val="bg1"/>
                </a:solidFill>
              </a:rPr>
              <a:t>)</a:t>
            </a:r>
          </a:p>
          <a:p>
            <a:r>
              <a:rPr lang="en-US" altLang="zh-TW" sz="1200" dirty="0">
                <a:solidFill>
                  <a:schemeClr val="bg1"/>
                </a:solidFill>
              </a:rPr>
              <a:t>  </a:t>
            </a:r>
            <a:endParaRPr lang="zh-TW" altLang="en-US" sz="1200" dirty="0">
              <a:solidFill>
                <a:schemeClr val="bg1"/>
              </a:solidFill>
            </a:endParaRPr>
          </a:p>
        </p:txBody>
      </p:sp>
      <p:sp>
        <p:nvSpPr>
          <p:cNvPr id="29" name="矩形 28">
            <a:extLst>
              <a:ext uri="{FF2B5EF4-FFF2-40B4-BE49-F238E27FC236}">
                <a16:creationId xmlns:a16="http://schemas.microsoft.com/office/drawing/2014/main" id="{1238951E-B0B9-4E16-A3AD-5DDB34EF60C2}"/>
              </a:ext>
            </a:extLst>
          </p:cNvPr>
          <p:cNvSpPr/>
          <p:nvPr/>
        </p:nvSpPr>
        <p:spPr>
          <a:xfrm>
            <a:off x="156559" y="1860269"/>
            <a:ext cx="4232287" cy="584775"/>
          </a:xfrm>
          <a:prstGeom prst="rect">
            <a:avLst/>
          </a:prstGeom>
          <a:solidFill>
            <a:srgbClr val="C00000"/>
          </a:solidFill>
        </p:spPr>
        <p:txBody>
          <a:bodyPr wrap="square">
            <a:spAutoFit/>
          </a:bodyPr>
          <a:lstStyle/>
          <a:p>
            <a:r>
              <a:rPr lang="en-US" altLang="zh-HK" sz="1600" b="1" dirty="0">
                <a:solidFill>
                  <a:schemeClr val="bg1"/>
                </a:solidFill>
                <a:latin typeface="+mj-lt"/>
              </a:rPr>
              <a:t>5 Proprietary Anti-Graffiti Coating Testing on 5 common types of wall finishing</a:t>
            </a:r>
          </a:p>
        </p:txBody>
      </p:sp>
      <p:pic>
        <p:nvPicPr>
          <p:cNvPr id="15" name="圖片 14">
            <a:extLst>
              <a:ext uri="{FF2B5EF4-FFF2-40B4-BE49-F238E27FC236}">
                <a16:creationId xmlns:a16="http://schemas.microsoft.com/office/drawing/2014/main" id="{EFDCC23F-87B1-419C-A328-C9D44A0CFB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16320" y="2973148"/>
            <a:ext cx="2592288" cy="1944216"/>
          </a:xfrm>
          <a:prstGeom prst="rect">
            <a:avLst/>
          </a:prstGeom>
        </p:spPr>
      </p:pic>
      <p:pic>
        <p:nvPicPr>
          <p:cNvPr id="17" name="圖片 16">
            <a:extLst>
              <a:ext uri="{FF2B5EF4-FFF2-40B4-BE49-F238E27FC236}">
                <a16:creationId xmlns:a16="http://schemas.microsoft.com/office/drawing/2014/main" id="{CD0A2D33-8EFA-43C5-AEA7-1D71640533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974244" y="2973146"/>
            <a:ext cx="2592290" cy="1944218"/>
          </a:xfrm>
          <a:prstGeom prst="rect">
            <a:avLst/>
          </a:prstGeom>
        </p:spPr>
      </p:pic>
      <p:pic>
        <p:nvPicPr>
          <p:cNvPr id="3072" name="圖片 3071">
            <a:extLst>
              <a:ext uri="{FF2B5EF4-FFF2-40B4-BE49-F238E27FC236}">
                <a16:creationId xmlns:a16="http://schemas.microsoft.com/office/drawing/2014/main" id="{49C2DC91-E3E9-4C96-84D6-D529132625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962099" y="5781099"/>
            <a:ext cx="2592292" cy="1944219"/>
          </a:xfrm>
          <a:prstGeom prst="rect">
            <a:avLst/>
          </a:prstGeom>
        </p:spPr>
      </p:pic>
      <p:pic>
        <p:nvPicPr>
          <p:cNvPr id="3075" name="圖片 3074">
            <a:extLst>
              <a:ext uri="{FF2B5EF4-FFF2-40B4-BE49-F238E27FC236}">
                <a16:creationId xmlns:a16="http://schemas.microsoft.com/office/drawing/2014/main" id="{F966944F-53C6-4A54-A10A-C9F522C03E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4184165" y="5755459"/>
            <a:ext cx="2592290" cy="1944218"/>
          </a:xfrm>
          <a:prstGeom prst="rect">
            <a:avLst/>
          </a:prstGeom>
        </p:spPr>
      </p:pic>
      <p:sp>
        <p:nvSpPr>
          <p:cNvPr id="36" name="文字方塊 35">
            <a:extLst>
              <a:ext uri="{FF2B5EF4-FFF2-40B4-BE49-F238E27FC236}">
                <a16:creationId xmlns:a16="http://schemas.microsoft.com/office/drawing/2014/main" id="{1301AF86-B6CC-4383-B7E3-C3F4F38464BE}"/>
              </a:ext>
            </a:extLst>
          </p:cNvPr>
          <p:cNvSpPr txBox="1"/>
          <p:nvPr/>
        </p:nvSpPr>
        <p:spPr>
          <a:xfrm>
            <a:off x="492622" y="8244287"/>
            <a:ext cx="3207969" cy="1415772"/>
          </a:xfrm>
          <a:prstGeom prst="rect">
            <a:avLst/>
          </a:prstGeom>
          <a:noFill/>
        </p:spPr>
        <p:txBody>
          <a:bodyPr wrap="square" rtlCol="0">
            <a:spAutoFit/>
          </a:bodyPr>
          <a:lstStyle/>
          <a:p>
            <a:r>
              <a:rPr lang="en-US" altLang="zh-HK" sz="1600" b="1" dirty="0">
                <a:solidFill>
                  <a:schemeClr val="accent5">
                    <a:lumMod val="50000"/>
                  </a:schemeClr>
                </a:solidFill>
              </a:rPr>
              <a:t>Testing on different wall finishes</a:t>
            </a:r>
          </a:p>
          <a:p>
            <a:pPr marL="285750" indent="-285750">
              <a:buFont typeface="Wingdings" panose="05000000000000000000" pitchFamily="2" charset="2"/>
              <a:buChar char="p"/>
            </a:pPr>
            <a:r>
              <a:rPr lang="en-US" altLang="zh-HK" sz="1400" dirty="0"/>
              <a:t>Aluminum Siding</a:t>
            </a:r>
          </a:p>
          <a:p>
            <a:pPr marL="285750" indent="-285750">
              <a:buFont typeface="Wingdings" panose="05000000000000000000" pitchFamily="2" charset="2"/>
              <a:buChar char="p"/>
            </a:pPr>
            <a:r>
              <a:rPr lang="en-US" altLang="zh-HK" sz="1400" dirty="0"/>
              <a:t>Brick wall</a:t>
            </a:r>
          </a:p>
          <a:p>
            <a:pPr marL="285750" indent="-285750">
              <a:buFont typeface="Wingdings" panose="05000000000000000000" pitchFamily="2" charset="2"/>
              <a:buChar char="p"/>
            </a:pPr>
            <a:r>
              <a:rPr lang="en-US" altLang="zh-HK" sz="1400" dirty="0"/>
              <a:t>Stone, </a:t>
            </a:r>
          </a:p>
          <a:p>
            <a:pPr marL="285750" indent="-285750">
              <a:buFont typeface="Wingdings" panose="05000000000000000000" pitchFamily="2" charset="2"/>
              <a:buChar char="p"/>
            </a:pPr>
            <a:r>
              <a:rPr lang="en-US" altLang="zh-HK" sz="1400" dirty="0"/>
              <a:t>Granite</a:t>
            </a:r>
          </a:p>
          <a:p>
            <a:pPr marL="285750" indent="-285750">
              <a:buFont typeface="Wingdings" panose="05000000000000000000" pitchFamily="2" charset="2"/>
              <a:buChar char="p"/>
            </a:pPr>
            <a:r>
              <a:rPr lang="en-US" altLang="zh-HK" sz="1400" dirty="0"/>
              <a:t>Concrete</a:t>
            </a:r>
          </a:p>
        </p:txBody>
      </p:sp>
      <p:sp>
        <p:nvSpPr>
          <p:cNvPr id="37" name="文字方塊 36">
            <a:extLst>
              <a:ext uri="{FF2B5EF4-FFF2-40B4-BE49-F238E27FC236}">
                <a16:creationId xmlns:a16="http://schemas.microsoft.com/office/drawing/2014/main" id="{850BB165-29F7-49DD-BD6E-46BA6CE39D01}"/>
              </a:ext>
            </a:extLst>
          </p:cNvPr>
          <p:cNvSpPr txBox="1"/>
          <p:nvPr/>
        </p:nvSpPr>
        <p:spPr>
          <a:xfrm>
            <a:off x="3700591" y="1"/>
            <a:ext cx="3152402" cy="461665"/>
          </a:xfrm>
          <a:prstGeom prst="rect">
            <a:avLst/>
          </a:prstGeom>
          <a:solidFill>
            <a:schemeClr val="accent5">
              <a:lumMod val="50000"/>
            </a:schemeClr>
          </a:solidFill>
        </p:spPr>
        <p:txBody>
          <a:bodyPr wrap="square" rtlCol="0">
            <a:spAutoFit/>
          </a:bodyPr>
          <a:lstStyle/>
          <a:p>
            <a:pPr algn="r"/>
            <a:r>
              <a:rPr lang="en-US" altLang="zh-TW" sz="2400" b="1" dirty="0">
                <a:solidFill>
                  <a:schemeClr val="bg1"/>
                </a:solidFill>
                <a:latin typeface="Dotum" pitchFamily="34" charset="-127"/>
                <a:ea typeface="Dotum" pitchFamily="34" charset="-127"/>
              </a:rPr>
              <a:t>Anti-Graffiti Coating</a:t>
            </a:r>
            <a:endParaRPr lang="zh-TW" altLang="en-US" sz="2400" b="1" dirty="0">
              <a:solidFill>
                <a:schemeClr val="bg1"/>
              </a:solidFill>
              <a:latin typeface="Dotum" pitchFamily="34" charset="-127"/>
              <a:ea typeface="Dotum" pitchFamily="34" charset="-127"/>
            </a:endParaRPr>
          </a:p>
        </p:txBody>
      </p:sp>
    </p:spTree>
    <p:extLst>
      <p:ext uri="{BB962C8B-B14F-4D97-AF65-F5344CB8AC3E}">
        <p14:creationId xmlns:p14="http://schemas.microsoft.com/office/powerpoint/2010/main" val="1619160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70BF00E3-A960-4E23-AAA0-F6F235F3C5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5604" y="5231317"/>
            <a:ext cx="2912539" cy="2184404"/>
          </a:xfrm>
          <a:prstGeom prst="rect">
            <a:avLst/>
          </a:prstGeom>
        </p:spPr>
      </p:pic>
      <p:sp>
        <p:nvSpPr>
          <p:cNvPr id="3" name="TextBox 2"/>
          <p:cNvSpPr txBox="1"/>
          <p:nvPr/>
        </p:nvSpPr>
        <p:spPr>
          <a:xfrm>
            <a:off x="476672" y="704528"/>
            <a:ext cx="5760640" cy="369332"/>
          </a:xfrm>
          <a:prstGeom prst="rect">
            <a:avLst/>
          </a:prstGeom>
          <a:noFill/>
        </p:spPr>
        <p:txBody>
          <a:bodyPr wrap="square" rtlCol="0">
            <a:spAutoFit/>
          </a:bodyPr>
          <a:lstStyle/>
          <a:p>
            <a:endParaRPr lang="zh-TW" altLang="en-US" dirty="0"/>
          </a:p>
        </p:txBody>
      </p:sp>
      <p:sp>
        <p:nvSpPr>
          <p:cNvPr id="24" name="Rectangle 23"/>
          <p:cNvSpPr/>
          <p:nvPr/>
        </p:nvSpPr>
        <p:spPr>
          <a:xfrm>
            <a:off x="0" y="6825208"/>
            <a:ext cx="260648" cy="30807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TextBox 22"/>
          <p:cNvSpPr txBox="1"/>
          <p:nvPr/>
        </p:nvSpPr>
        <p:spPr>
          <a:xfrm>
            <a:off x="0" y="-15552"/>
            <a:ext cx="2276872" cy="464156"/>
          </a:xfrm>
          <a:prstGeom prst="rect">
            <a:avLst/>
          </a:prstGeom>
          <a:solidFill>
            <a:srgbClr val="FFC000"/>
          </a:solidFill>
        </p:spPr>
        <p:txBody>
          <a:bodyPr wrap="square" rtlCol="0" anchor="ctr" anchorCtr="0">
            <a:noAutofit/>
          </a:bodyPr>
          <a:lstStyle/>
          <a:p>
            <a:r>
              <a:rPr lang="en-US" altLang="zh-TW" sz="1600" b="1" dirty="0">
                <a:solidFill>
                  <a:schemeClr val="bg1"/>
                </a:solidFill>
              </a:rPr>
              <a:t>PROJECT REFERENCE</a:t>
            </a:r>
            <a:endParaRPr lang="zh-TW" altLang="en-US" sz="1600" b="1" dirty="0">
              <a:solidFill>
                <a:schemeClr val="bg1"/>
              </a:solidFill>
            </a:endParaRPr>
          </a:p>
        </p:txBody>
      </p:sp>
      <p:pic>
        <p:nvPicPr>
          <p:cNvPr id="27" name="Picture 2"/>
          <p:cNvPicPr>
            <a:picLocks noChangeAspect="1" noChangeArrowheads="1"/>
          </p:cNvPicPr>
          <p:nvPr/>
        </p:nvPicPr>
        <p:blipFill>
          <a:blip r:embed="rId3" cstate="print"/>
          <a:stretch>
            <a:fillRect/>
          </a:stretch>
        </p:blipFill>
        <p:spPr bwMode="auto">
          <a:xfrm>
            <a:off x="209336" y="602020"/>
            <a:ext cx="390877" cy="410571"/>
          </a:xfrm>
          <a:prstGeom prst="rect">
            <a:avLst/>
          </a:prstGeom>
          <a:noFill/>
          <a:ln w="9525">
            <a:noFill/>
            <a:miter lim="800000"/>
            <a:headEnd/>
            <a:tailEnd/>
          </a:ln>
        </p:spPr>
      </p:pic>
      <p:sp>
        <p:nvSpPr>
          <p:cNvPr id="28" name="文字方塊 3"/>
          <p:cNvSpPr txBox="1"/>
          <p:nvPr/>
        </p:nvSpPr>
        <p:spPr>
          <a:xfrm>
            <a:off x="358895" y="673170"/>
            <a:ext cx="2952327" cy="432048"/>
          </a:xfrm>
          <a:prstGeom prst="rect">
            <a:avLst/>
          </a:prstGeom>
          <a:noFill/>
        </p:spPr>
        <p:txBody>
          <a:bodyPr wrap="square" rtlCol="0" anchor="ctr" anchorCtr="0">
            <a:noAutofit/>
          </a:bodyPr>
          <a:lstStyle/>
          <a:p>
            <a:pPr algn="r"/>
            <a:r>
              <a:rPr lang="en-US" altLang="zh-TW" sz="1400" dirty="0">
                <a:solidFill>
                  <a:schemeClr val="tx1">
                    <a:lumMod val="50000"/>
                    <a:lumOff val="50000"/>
                  </a:schemeClr>
                </a:solidFill>
              </a:rPr>
              <a:t>Architectural Services Department</a:t>
            </a:r>
            <a:endParaRPr lang="zh-TW" altLang="en-US" sz="1400" dirty="0">
              <a:solidFill>
                <a:schemeClr val="tx1">
                  <a:lumMod val="50000"/>
                  <a:lumOff val="50000"/>
                </a:schemeClr>
              </a:solidFill>
            </a:endParaRPr>
          </a:p>
          <a:p>
            <a:pPr algn="ctr"/>
            <a:endParaRPr lang="zh-TW" altLang="zh-TW" sz="1200" dirty="0"/>
          </a:p>
        </p:txBody>
      </p:sp>
      <p:sp>
        <p:nvSpPr>
          <p:cNvPr id="22" name="Rectangle 21"/>
          <p:cNvSpPr/>
          <p:nvPr/>
        </p:nvSpPr>
        <p:spPr>
          <a:xfrm flipV="1">
            <a:off x="3717032" y="776535"/>
            <a:ext cx="2996952"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TextBox 19"/>
          <p:cNvSpPr txBox="1"/>
          <p:nvPr/>
        </p:nvSpPr>
        <p:spPr>
          <a:xfrm>
            <a:off x="417892" y="8697416"/>
            <a:ext cx="3721283" cy="504056"/>
          </a:xfrm>
          <a:prstGeom prst="rect">
            <a:avLst/>
          </a:prstGeom>
          <a:solidFill>
            <a:schemeClr val="bg1">
              <a:lumMod val="50000"/>
            </a:schemeClr>
          </a:solidFill>
        </p:spPr>
        <p:txBody>
          <a:bodyPr wrap="square" rtlCol="0" anchor="ctr" anchorCtr="0">
            <a:noAutofit/>
          </a:bodyPr>
          <a:lstStyle/>
          <a:p>
            <a:r>
              <a:rPr lang="en-US" altLang="zh-TW" sz="1200" b="1" dirty="0">
                <a:solidFill>
                  <a:schemeClr val="bg1"/>
                </a:solidFill>
              </a:rPr>
              <a:t>TAMAR DEVELOPMENT</a:t>
            </a:r>
          </a:p>
          <a:p>
            <a:r>
              <a:rPr lang="en-US" altLang="zh-TW" sz="1200" dirty="0">
                <a:solidFill>
                  <a:schemeClr val="bg1"/>
                </a:solidFill>
              </a:rPr>
              <a:t>  </a:t>
            </a:r>
            <a:endParaRPr lang="zh-TW" altLang="en-US" sz="1200" dirty="0">
              <a:solidFill>
                <a:schemeClr val="bg1"/>
              </a:solidFill>
            </a:endParaRPr>
          </a:p>
        </p:txBody>
      </p:sp>
      <p:sp>
        <p:nvSpPr>
          <p:cNvPr id="18" name="文字方塊 17">
            <a:extLst>
              <a:ext uri="{FF2B5EF4-FFF2-40B4-BE49-F238E27FC236}">
                <a16:creationId xmlns:a16="http://schemas.microsoft.com/office/drawing/2014/main" id="{D1D8DFDA-8EED-4B79-8A30-69190935C157}"/>
              </a:ext>
            </a:extLst>
          </p:cNvPr>
          <p:cNvSpPr txBox="1"/>
          <p:nvPr/>
        </p:nvSpPr>
        <p:spPr>
          <a:xfrm>
            <a:off x="3684641" y="0"/>
            <a:ext cx="3168352" cy="830997"/>
          </a:xfrm>
          <a:prstGeom prst="rect">
            <a:avLst/>
          </a:prstGeom>
          <a:solidFill>
            <a:schemeClr val="accent5">
              <a:lumMod val="50000"/>
            </a:schemeClr>
          </a:solidFill>
        </p:spPr>
        <p:txBody>
          <a:bodyPr wrap="square" rtlCol="0">
            <a:spAutoFit/>
          </a:bodyPr>
          <a:lstStyle/>
          <a:p>
            <a:pPr algn="r"/>
            <a:r>
              <a:rPr lang="en-US" altLang="zh-TW" sz="2400" b="1" dirty="0">
                <a:solidFill>
                  <a:schemeClr val="bg1"/>
                </a:solidFill>
                <a:latin typeface="Dotum" pitchFamily="34" charset="-127"/>
                <a:ea typeface="Dotum" pitchFamily="34" charset="-127"/>
              </a:rPr>
              <a:t>Nu-Guard AG4 Graffiti Remover</a:t>
            </a:r>
            <a:endParaRPr lang="zh-TW" altLang="en-US" sz="2400" b="1" dirty="0">
              <a:solidFill>
                <a:schemeClr val="bg1"/>
              </a:solidFill>
              <a:latin typeface="Dotum" pitchFamily="34" charset="-127"/>
              <a:ea typeface="Dotum" pitchFamily="34" charset="-127"/>
            </a:endParaRPr>
          </a:p>
        </p:txBody>
      </p:sp>
      <p:pic>
        <p:nvPicPr>
          <p:cNvPr id="6" name="圖片 5">
            <a:extLst>
              <a:ext uri="{FF2B5EF4-FFF2-40B4-BE49-F238E27FC236}">
                <a16:creationId xmlns:a16="http://schemas.microsoft.com/office/drawing/2014/main" id="{516AB779-58B8-45E7-9F54-3D32E39C75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929023" y="1687683"/>
            <a:ext cx="2856036" cy="2142027"/>
          </a:xfrm>
          <a:prstGeom prst="rect">
            <a:avLst/>
          </a:prstGeom>
        </p:spPr>
      </p:pic>
      <p:pic>
        <p:nvPicPr>
          <p:cNvPr id="8" name="圖片 7">
            <a:extLst>
              <a:ext uri="{FF2B5EF4-FFF2-40B4-BE49-F238E27FC236}">
                <a16:creationId xmlns:a16="http://schemas.microsoft.com/office/drawing/2014/main" id="{C72BE2E3-55CF-40DE-92B9-45B3C2FA08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4917" y="4867249"/>
            <a:ext cx="3869001" cy="2901751"/>
          </a:xfrm>
          <a:prstGeom prst="rect">
            <a:avLst/>
          </a:prstGeom>
        </p:spPr>
      </p:pic>
      <p:pic>
        <p:nvPicPr>
          <p:cNvPr id="13" name="圖片 12">
            <a:extLst>
              <a:ext uri="{FF2B5EF4-FFF2-40B4-BE49-F238E27FC236}">
                <a16:creationId xmlns:a16="http://schemas.microsoft.com/office/drawing/2014/main" id="{00CB79AF-ACD9-4ABD-A926-7A81DFEFD1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68463" y="1888570"/>
            <a:ext cx="2860901" cy="1702690"/>
          </a:xfrm>
          <a:prstGeom prst="rect">
            <a:avLst/>
          </a:prstGeom>
        </p:spPr>
      </p:pic>
      <p:pic>
        <p:nvPicPr>
          <p:cNvPr id="16" name="圖片 15">
            <a:extLst>
              <a:ext uri="{FF2B5EF4-FFF2-40B4-BE49-F238E27FC236}">
                <a16:creationId xmlns:a16="http://schemas.microsoft.com/office/drawing/2014/main" id="{2E76E784-B109-47B1-BBBB-93BD780D08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635887" y="1705694"/>
            <a:ext cx="2860900" cy="2145675"/>
          </a:xfrm>
          <a:prstGeom prst="rect">
            <a:avLst/>
          </a:prstGeom>
        </p:spPr>
      </p:pic>
      <p:pic>
        <p:nvPicPr>
          <p:cNvPr id="19" name="圖片 18">
            <a:extLst>
              <a:ext uri="{FF2B5EF4-FFF2-40B4-BE49-F238E27FC236}">
                <a16:creationId xmlns:a16="http://schemas.microsoft.com/office/drawing/2014/main" id="{259346CD-53ED-4720-A247-5996AD974604}"/>
              </a:ext>
            </a:extLst>
          </p:cNvPr>
          <p:cNvPicPr>
            <a:picLocks noChangeAspect="1"/>
          </p:cNvPicPr>
          <p:nvPr/>
        </p:nvPicPr>
        <p:blipFill>
          <a:blip r:embed="rId8"/>
          <a:stretch>
            <a:fillRect/>
          </a:stretch>
        </p:blipFill>
        <p:spPr>
          <a:xfrm>
            <a:off x="4961912" y="8365604"/>
            <a:ext cx="1704708" cy="1428063"/>
          </a:xfrm>
          <a:prstGeom prst="rect">
            <a:avLst/>
          </a:prstGeom>
        </p:spPr>
      </p:pic>
      <p:sp>
        <p:nvSpPr>
          <p:cNvPr id="21" name="文字方塊 20">
            <a:extLst>
              <a:ext uri="{FF2B5EF4-FFF2-40B4-BE49-F238E27FC236}">
                <a16:creationId xmlns:a16="http://schemas.microsoft.com/office/drawing/2014/main" id="{CDE334B0-33C6-4D03-B76F-EBD21892F6F7}"/>
              </a:ext>
            </a:extLst>
          </p:cNvPr>
          <p:cNvSpPr txBox="1"/>
          <p:nvPr/>
        </p:nvSpPr>
        <p:spPr>
          <a:xfrm>
            <a:off x="108572" y="4234595"/>
            <a:ext cx="4030603" cy="584775"/>
          </a:xfrm>
          <a:prstGeom prst="rect">
            <a:avLst/>
          </a:prstGeom>
          <a:noFill/>
        </p:spPr>
        <p:txBody>
          <a:bodyPr wrap="square" rtlCol="0">
            <a:spAutoFit/>
          </a:bodyPr>
          <a:lstStyle/>
          <a:p>
            <a:pPr indent="-285750">
              <a:buFont typeface="Wingdings" panose="05000000000000000000" pitchFamily="2" charset="2"/>
              <a:buChar char="p"/>
            </a:pPr>
            <a:r>
              <a:rPr lang="en-US" altLang="zh-HK" sz="1600" b="1" dirty="0">
                <a:solidFill>
                  <a:schemeClr val="accent5">
                    <a:lumMod val="50000"/>
                  </a:schemeClr>
                </a:solidFill>
              </a:rPr>
              <a:t>Application of Nu-Guard AG4 Graffiti Remover</a:t>
            </a:r>
          </a:p>
        </p:txBody>
      </p:sp>
      <p:sp>
        <p:nvSpPr>
          <p:cNvPr id="25" name="文字方塊 24">
            <a:extLst>
              <a:ext uri="{FF2B5EF4-FFF2-40B4-BE49-F238E27FC236}">
                <a16:creationId xmlns:a16="http://schemas.microsoft.com/office/drawing/2014/main" id="{5A1F4AF8-70E2-47C1-B122-792820075A54}"/>
              </a:ext>
            </a:extLst>
          </p:cNvPr>
          <p:cNvSpPr txBox="1"/>
          <p:nvPr/>
        </p:nvSpPr>
        <p:spPr>
          <a:xfrm>
            <a:off x="4177815" y="4251296"/>
            <a:ext cx="2536169" cy="338554"/>
          </a:xfrm>
          <a:prstGeom prst="rect">
            <a:avLst/>
          </a:prstGeom>
          <a:noFill/>
        </p:spPr>
        <p:txBody>
          <a:bodyPr wrap="square" rtlCol="0">
            <a:spAutoFit/>
          </a:bodyPr>
          <a:lstStyle/>
          <a:p>
            <a:pPr indent="-285750">
              <a:buFont typeface="Wingdings" panose="05000000000000000000" pitchFamily="2" charset="2"/>
              <a:buChar char="p"/>
            </a:pPr>
            <a:r>
              <a:rPr lang="en-US" altLang="zh-HK" sz="1600" b="1" dirty="0">
                <a:solidFill>
                  <a:schemeClr val="accent5">
                    <a:lumMod val="50000"/>
                  </a:schemeClr>
                </a:solidFill>
              </a:rPr>
              <a:t>Clean up with water</a:t>
            </a:r>
          </a:p>
        </p:txBody>
      </p:sp>
      <p:sp>
        <p:nvSpPr>
          <p:cNvPr id="26" name="文字方塊 25">
            <a:extLst>
              <a:ext uri="{FF2B5EF4-FFF2-40B4-BE49-F238E27FC236}">
                <a16:creationId xmlns:a16="http://schemas.microsoft.com/office/drawing/2014/main" id="{D8333D32-AB6C-4098-811F-671B4336D88F}"/>
              </a:ext>
            </a:extLst>
          </p:cNvPr>
          <p:cNvSpPr txBox="1"/>
          <p:nvPr/>
        </p:nvSpPr>
        <p:spPr>
          <a:xfrm>
            <a:off x="235359" y="7993406"/>
            <a:ext cx="4030603" cy="338554"/>
          </a:xfrm>
          <a:prstGeom prst="rect">
            <a:avLst/>
          </a:prstGeom>
          <a:noFill/>
        </p:spPr>
        <p:txBody>
          <a:bodyPr wrap="square" rtlCol="0">
            <a:spAutoFit/>
          </a:bodyPr>
          <a:lstStyle/>
          <a:p>
            <a:pPr indent="-285750">
              <a:buFont typeface="Wingdings" panose="05000000000000000000" pitchFamily="2" charset="2"/>
              <a:buChar char="p"/>
            </a:pPr>
            <a:r>
              <a:rPr lang="en-US" altLang="zh-HK" sz="1600" b="1" dirty="0">
                <a:solidFill>
                  <a:schemeClr val="accent5">
                    <a:lumMod val="50000"/>
                  </a:schemeClr>
                </a:solidFill>
              </a:rPr>
              <a:t>Before Application</a:t>
            </a:r>
          </a:p>
        </p:txBody>
      </p:sp>
      <p:sp>
        <p:nvSpPr>
          <p:cNvPr id="29" name="文字方塊 28">
            <a:extLst>
              <a:ext uri="{FF2B5EF4-FFF2-40B4-BE49-F238E27FC236}">
                <a16:creationId xmlns:a16="http://schemas.microsoft.com/office/drawing/2014/main" id="{0F1E511E-BB3C-4C58-B790-7043C52B6C83}"/>
              </a:ext>
            </a:extLst>
          </p:cNvPr>
          <p:cNvSpPr txBox="1"/>
          <p:nvPr/>
        </p:nvSpPr>
        <p:spPr>
          <a:xfrm>
            <a:off x="2493067" y="8002371"/>
            <a:ext cx="4030603" cy="584775"/>
          </a:xfrm>
          <a:prstGeom prst="rect">
            <a:avLst/>
          </a:prstGeom>
          <a:noFill/>
        </p:spPr>
        <p:txBody>
          <a:bodyPr wrap="square" rtlCol="0">
            <a:spAutoFit/>
          </a:bodyPr>
          <a:lstStyle/>
          <a:p>
            <a:pPr indent="-285750">
              <a:buFont typeface="Wingdings" panose="05000000000000000000" pitchFamily="2" charset="2"/>
              <a:buChar char="p"/>
            </a:pPr>
            <a:r>
              <a:rPr lang="en-US" altLang="zh-HK" sz="1600" dirty="0">
                <a:solidFill>
                  <a:schemeClr val="accent5">
                    <a:lumMod val="50000"/>
                  </a:schemeClr>
                </a:solidFill>
              </a:rPr>
              <a:t>After application of AG4 and clean up with water</a:t>
            </a:r>
          </a:p>
        </p:txBody>
      </p:sp>
    </p:spTree>
    <p:extLst>
      <p:ext uri="{BB962C8B-B14F-4D97-AF65-F5344CB8AC3E}">
        <p14:creationId xmlns:p14="http://schemas.microsoft.com/office/powerpoint/2010/main" val="3690375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DREW\Desktop\KESFORD\ver1\DSC_9737.jpg"/>
          <p:cNvPicPr>
            <a:picLocks noChangeAspect="1" noChangeArrowheads="1"/>
          </p:cNvPicPr>
          <p:nvPr/>
        </p:nvPicPr>
        <p:blipFill>
          <a:blip r:embed="rId2" cstate="print"/>
          <a:stretch>
            <a:fillRect/>
          </a:stretch>
        </p:blipFill>
        <p:spPr bwMode="auto">
          <a:xfrm>
            <a:off x="0" y="7349653"/>
            <a:ext cx="6858000" cy="2571899"/>
          </a:xfrm>
          <a:prstGeom prst="rect">
            <a:avLst/>
          </a:prstGeom>
          <a:noFill/>
        </p:spPr>
      </p:pic>
      <p:sp>
        <p:nvSpPr>
          <p:cNvPr id="4" name="文字方塊 3"/>
          <p:cNvSpPr txBox="1"/>
          <p:nvPr/>
        </p:nvSpPr>
        <p:spPr>
          <a:xfrm>
            <a:off x="116632" y="2732564"/>
            <a:ext cx="6552728" cy="3247043"/>
          </a:xfrm>
          <a:prstGeom prst="rect">
            <a:avLst/>
          </a:prstGeom>
          <a:noFill/>
        </p:spPr>
        <p:txBody>
          <a:bodyPr wrap="square" rtlCol="0">
            <a:spAutoFit/>
          </a:bodyPr>
          <a:lstStyle/>
          <a:p>
            <a:r>
              <a:rPr lang="en-US" altLang="zh-TW" sz="2000" b="1" dirty="0"/>
              <a:t>The Company</a:t>
            </a:r>
          </a:p>
          <a:p>
            <a:endParaRPr lang="zh-TW" altLang="zh-TW" sz="2000" b="1" dirty="0"/>
          </a:p>
          <a:p>
            <a:pPr algn="just"/>
            <a:r>
              <a:rPr lang="en-US" altLang="zh-TW" sz="1100" b="1" dirty="0" err="1"/>
              <a:t>Kesford</a:t>
            </a:r>
            <a:r>
              <a:rPr lang="en-US" altLang="zh-TW" sz="1100" b="1" dirty="0"/>
              <a:t> (Hong Kong) Ltd. </a:t>
            </a:r>
            <a:r>
              <a:rPr lang="en-US" altLang="zh-TW" sz="1100" dirty="0"/>
              <a:t>was founded in 2001. Over the years, </a:t>
            </a:r>
            <a:r>
              <a:rPr lang="en-US" altLang="zh-TW" sz="1100" b="1" dirty="0" err="1"/>
              <a:t>Kesford</a:t>
            </a:r>
            <a:r>
              <a:rPr lang="en-US" altLang="zh-TW" sz="1100" dirty="0"/>
              <a:t> has been </a:t>
            </a:r>
            <a:r>
              <a:rPr lang="en-US" altLang="zh-HK" sz="1100" dirty="0"/>
              <a:t>supplying and applying reputable brands of high-quality construction materials. Through working directly with property developers, consultants and contractors, we have successfully serviced many construction and “design and build” projects in Hong Kong and Macau throughout the years.</a:t>
            </a:r>
            <a:r>
              <a:rPr lang="en-US" altLang="zh-TW" sz="1100" dirty="0"/>
              <a:t> </a:t>
            </a:r>
          </a:p>
          <a:p>
            <a:pPr algn="just"/>
            <a:endParaRPr lang="zh-TW" altLang="zh-TW" sz="1100" dirty="0"/>
          </a:p>
          <a:p>
            <a:pPr algn="just"/>
            <a:r>
              <a:rPr lang="en-US" altLang="zh-TW" sz="1100" b="1" dirty="0"/>
              <a:t>Kesford </a:t>
            </a:r>
            <a:r>
              <a:rPr lang="en-US" altLang="zh-TW" sz="1100" dirty="0"/>
              <a:t>has its own trained, experienced and well equipped contracting team. Our team </a:t>
            </a:r>
            <a:r>
              <a:rPr lang="en-US" altLang="zh-HK" sz="1100" dirty="0"/>
              <a:t>offers advice on all aspects of product selection and application methods based on various designs, and provides unparalleled solutions to exceed the expectations of our valued customers.</a:t>
            </a:r>
            <a:endParaRPr lang="zh-TW" altLang="zh-TW" sz="1100" dirty="0"/>
          </a:p>
          <a:p>
            <a:pPr algn="just"/>
            <a:r>
              <a:rPr lang="en-US" altLang="zh-TW" sz="1100" dirty="0"/>
              <a:t> </a:t>
            </a:r>
            <a:endParaRPr lang="zh-TW" altLang="zh-TW" sz="1100" dirty="0"/>
          </a:p>
          <a:p>
            <a:pPr algn="just"/>
            <a:r>
              <a:rPr lang="en-US" altLang="zh-TW" sz="1100" dirty="0"/>
              <a:t>Our clients include both public and private sectors. For the public sector, our clients include Mass Transit Railway Corporation, Hong Kong Housing Authority, Architectural Services Department, Hong Kong Hospital Authority, Airport Authority Hong Kong, Drainage Services Department, Water Supplies Department, Hong Kong Electric, Chinese University Hong Kong, etc. For the private sector, we have clients including Galaxy Entertainment, Hutchison Whampoa Group, Cheung Kong Holdings Ltd., Swire Properties, Tins’, New World Development, etc.</a:t>
            </a:r>
            <a:endParaRPr lang="zh-TW" altLang="zh-TW" sz="1100" dirty="0"/>
          </a:p>
        </p:txBody>
      </p:sp>
      <p:sp>
        <p:nvSpPr>
          <p:cNvPr id="3" name="TextBox 2"/>
          <p:cNvSpPr txBox="1"/>
          <p:nvPr/>
        </p:nvSpPr>
        <p:spPr>
          <a:xfrm>
            <a:off x="476672" y="704528"/>
            <a:ext cx="5760640" cy="369332"/>
          </a:xfrm>
          <a:prstGeom prst="rect">
            <a:avLst/>
          </a:prstGeom>
          <a:noFill/>
        </p:spPr>
        <p:txBody>
          <a:bodyPr wrap="square" rtlCol="0">
            <a:spAutoFit/>
          </a:bodyPr>
          <a:lstStyle/>
          <a:p>
            <a:endParaRPr lang="zh-TW" altLang="en-US" dirty="0"/>
          </a:p>
        </p:txBody>
      </p:sp>
      <p:pic>
        <p:nvPicPr>
          <p:cNvPr id="5" name="Picture 2" descr="C:\Users\ANDREW\Desktop\KESFORD\ver1\LOGO.JPG"/>
          <p:cNvPicPr>
            <a:picLocks noChangeAspect="1" noChangeArrowheads="1"/>
          </p:cNvPicPr>
          <p:nvPr/>
        </p:nvPicPr>
        <p:blipFill>
          <a:blip r:embed="rId3" cstate="print"/>
          <a:srcRect/>
          <a:stretch>
            <a:fillRect/>
          </a:stretch>
        </p:blipFill>
        <p:spPr bwMode="auto">
          <a:xfrm>
            <a:off x="5517232" y="6897216"/>
            <a:ext cx="676088" cy="360040"/>
          </a:xfrm>
          <a:prstGeom prst="rect">
            <a:avLst/>
          </a:prstGeom>
          <a:noFill/>
        </p:spPr>
      </p:pic>
      <p:pic>
        <p:nvPicPr>
          <p:cNvPr id="6" name="Picture 2" descr="C:\Users\ANDREW\Desktop\KESFORD\ver1\DSC_9737.jpg"/>
          <p:cNvPicPr>
            <a:picLocks noChangeAspect="1" noChangeArrowheads="1"/>
          </p:cNvPicPr>
          <p:nvPr/>
        </p:nvPicPr>
        <p:blipFill>
          <a:blip r:embed="rId4" cstate="print"/>
          <a:stretch>
            <a:fillRect/>
          </a:stretch>
        </p:blipFill>
        <p:spPr bwMode="auto">
          <a:xfrm>
            <a:off x="0" y="0"/>
            <a:ext cx="6857999" cy="2640167"/>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6825208"/>
            <a:ext cx="260648" cy="30807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TextBox 22"/>
          <p:cNvSpPr txBox="1"/>
          <p:nvPr/>
        </p:nvSpPr>
        <p:spPr>
          <a:xfrm>
            <a:off x="0" y="-15552"/>
            <a:ext cx="2276872" cy="464156"/>
          </a:xfrm>
          <a:prstGeom prst="rect">
            <a:avLst/>
          </a:prstGeom>
          <a:solidFill>
            <a:srgbClr val="FFC000"/>
          </a:solidFill>
        </p:spPr>
        <p:txBody>
          <a:bodyPr wrap="square" rtlCol="0" anchor="ctr" anchorCtr="0">
            <a:noAutofit/>
          </a:bodyPr>
          <a:lstStyle/>
          <a:p>
            <a:r>
              <a:rPr lang="en-US" altLang="zh-TW" sz="1600" b="1" dirty="0">
                <a:solidFill>
                  <a:schemeClr val="bg1"/>
                </a:solidFill>
              </a:rPr>
              <a:t>PROJECT REFERENCE</a:t>
            </a:r>
            <a:endParaRPr lang="zh-TW" altLang="en-US" sz="1600" b="1" dirty="0">
              <a:solidFill>
                <a:schemeClr val="bg1"/>
              </a:solidFill>
            </a:endParaRPr>
          </a:p>
        </p:txBody>
      </p:sp>
      <p:sp>
        <p:nvSpPr>
          <p:cNvPr id="25" name="文字方塊 3"/>
          <p:cNvSpPr txBox="1"/>
          <p:nvPr/>
        </p:nvSpPr>
        <p:spPr>
          <a:xfrm>
            <a:off x="200798" y="9041904"/>
            <a:ext cx="4518139" cy="864096"/>
          </a:xfrm>
          <a:prstGeom prst="rect">
            <a:avLst/>
          </a:prstGeom>
          <a:solidFill>
            <a:schemeClr val="bg1">
              <a:lumMod val="75000"/>
            </a:schemeClr>
          </a:solidFill>
        </p:spPr>
        <p:txBody>
          <a:bodyPr wrap="square" rtlCol="0" anchor="ctr" anchorCtr="0">
            <a:noAutofit/>
          </a:bodyPr>
          <a:lstStyle/>
          <a:p>
            <a:pPr algn="r"/>
            <a:r>
              <a:rPr lang="en-US" altLang="zh-TW" sz="2000" dirty="0">
                <a:solidFill>
                  <a:srgbClr val="00B050"/>
                </a:solidFill>
              </a:rPr>
              <a:t>Anti-GRAFFITI &amp; ANTI- FLYPOSTING COATING SYSTEM</a:t>
            </a:r>
            <a:endParaRPr lang="zh-TW" altLang="en-US" sz="2000" dirty="0">
              <a:solidFill>
                <a:srgbClr val="00B050"/>
              </a:solidFill>
            </a:endParaRPr>
          </a:p>
          <a:p>
            <a:pPr algn="r"/>
            <a:endParaRPr lang="zh-TW" altLang="zh-TW" sz="1200" dirty="0">
              <a:solidFill>
                <a:srgbClr val="00B050"/>
              </a:solidFill>
            </a:endParaRPr>
          </a:p>
        </p:txBody>
      </p:sp>
      <p:sp>
        <p:nvSpPr>
          <p:cNvPr id="22" name="Rectangle 21"/>
          <p:cNvSpPr/>
          <p:nvPr/>
        </p:nvSpPr>
        <p:spPr>
          <a:xfrm flipV="1">
            <a:off x="3717032" y="776535"/>
            <a:ext cx="2996952"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TextBox 19"/>
          <p:cNvSpPr txBox="1"/>
          <p:nvPr/>
        </p:nvSpPr>
        <p:spPr>
          <a:xfrm>
            <a:off x="19356" y="1654007"/>
            <a:ext cx="6858000" cy="504056"/>
          </a:xfrm>
          <a:prstGeom prst="rect">
            <a:avLst/>
          </a:prstGeom>
          <a:solidFill>
            <a:schemeClr val="bg1">
              <a:lumMod val="50000"/>
            </a:schemeClr>
          </a:solidFill>
        </p:spPr>
        <p:txBody>
          <a:bodyPr wrap="square" rtlCol="0" anchor="ctr" anchorCtr="0">
            <a:noAutofit/>
          </a:bodyPr>
          <a:lstStyle/>
          <a:p>
            <a:endParaRPr lang="en-US" altLang="zh-TW" sz="1200" dirty="0">
              <a:solidFill>
                <a:schemeClr val="bg1"/>
              </a:solidFill>
            </a:endParaRPr>
          </a:p>
          <a:p>
            <a:r>
              <a:rPr lang="en-US" altLang="zh-TW" sz="1600" b="1" dirty="0">
                <a:solidFill>
                  <a:schemeClr val="bg1"/>
                </a:solidFill>
              </a:rPr>
              <a:t>Nu-Guard AG Clear &amp; </a:t>
            </a:r>
            <a:r>
              <a:rPr lang="en-US" altLang="zh-TW" sz="1600" b="1" dirty="0" err="1">
                <a:solidFill>
                  <a:schemeClr val="bg1"/>
                </a:solidFill>
              </a:rPr>
              <a:t>Colour</a:t>
            </a:r>
            <a:r>
              <a:rPr lang="en-US" altLang="zh-TW" sz="1600" b="1" dirty="0">
                <a:solidFill>
                  <a:schemeClr val="bg1"/>
                </a:solidFill>
              </a:rPr>
              <a:t> Anti-Graffiti Coating For Granite Finishes</a:t>
            </a:r>
            <a:endParaRPr lang="zh-TW" altLang="en-US" sz="1200" dirty="0">
              <a:solidFill>
                <a:schemeClr val="bg1"/>
              </a:solidFill>
            </a:endParaRPr>
          </a:p>
        </p:txBody>
      </p:sp>
      <p:pic>
        <p:nvPicPr>
          <p:cNvPr id="4098" name="Picture 2" descr="Highways Department 路政署Engineer 收入- StealJobs.com 優越工作情報網">
            <a:extLst>
              <a:ext uri="{FF2B5EF4-FFF2-40B4-BE49-F238E27FC236}">
                <a16:creationId xmlns:a16="http://schemas.microsoft.com/office/drawing/2014/main" id="{A4A902E4-9B32-45B8-AB8B-10EA7757BA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37" y="685433"/>
            <a:ext cx="2708920" cy="891456"/>
          </a:xfrm>
          <a:prstGeom prst="rect">
            <a:avLst/>
          </a:prstGeom>
          <a:noFill/>
          <a:extLst>
            <a:ext uri="{909E8E84-426E-40DD-AFC4-6F175D3DCCD1}">
              <a14:hiddenFill xmlns:a14="http://schemas.microsoft.com/office/drawing/2010/main">
                <a:solidFill>
                  <a:srgbClr val="FFFFFF"/>
                </a:solidFill>
              </a14:hiddenFill>
            </a:ext>
          </a:extLst>
        </p:spPr>
      </p:pic>
      <p:sp>
        <p:nvSpPr>
          <p:cNvPr id="28" name="文字方塊 27">
            <a:extLst>
              <a:ext uri="{FF2B5EF4-FFF2-40B4-BE49-F238E27FC236}">
                <a16:creationId xmlns:a16="http://schemas.microsoft.com/office/drawing/2014/main" id="{894821FC-C445-42D1-8DE7-DF32FF3806D7}"/>
              </a:ext>
            </a:extLst>
          </p:cNvPr>
          <p:cNvSpPr txBox="1"/>
          <p:nvPr/>
        </p:nvSpPr>
        <p:spPr>
          <a:xfrm>
            <a:off x="3439209" y="4550037"/>
            <a:ext cx="3052555" cy="338554"/>
          </a:xfrm>
          <a:prstGeom prst="rect">
            <a:avLst/>
          </a:prstGeom>
          <a:noFill/>
        </p:spPr>
        <p:txBody>
          <a:bodyPr wrap="square" rtlCol="0">
            <a:spAutoFit/>
          </a:bodyPr>
          <a:lstStyle/>
          <a:p>
            <a:pPr indent="-285750">
              <a:buFont typeface="Wingdings" panose="05000000000000000000" pitchFamily="2" charset="2"/>
              <a:buChar char="p"/>
            </a:pPr>
            <a:r>
              <a:rPr lang="en-US" altLang="zh-HK" sz="1600" b="1" dirty="0">
                <a:solidFill>
                  <a:schemeClr val="accent5">
                    <a:lumMod val="50000"/>
                  </a:schemeClr>
                </a:solidFill>
              </a:rPr>
              <a:t>Cleaning by Water</a:t>
            </a:r>
          </a:p>
        </p:txBody>
      </p:sp>
      <p:pic>
        <p:nvPicPr>
          <p:cNvPr id="17" name="圖片 16">
            <a:extLst>
              <a:ext uri="{FF2B5EF4-FFF2-40B4-BE49-F238E27FC236}">
                <a16:creationId xmlns:a16="http://schemas.microsoft.com/office/drawing/2014/main" id="{EC55ABC3-4497-49B3-A0CB-47DE20F0C67D}"/>
              </a:ext>
            </a:extLst>
          </p:cNvPr>
          <p:cNvPicPr/>
          <p:nvPr/>
        </p:nvPicPr>
        <p:blipFill>
          <a:blip r:embed="rId3"/>
          <a:stretch>
            <a:fillRect/>
          </a:stretch>
        </p:blipFill>
        <p:spPr>
          <a:xfrm>
            <a:off x="25356" y="2396505"/>
            <a:ext cx="3403643" cy="2131464"/>
          </a:xfrm>
          <a:prstGeom prst="rect">
            <a:avLst/>
          </a:prstGeom>
        </p:spPr>
      </p:pic>
      <p:pic>
        <p:nvPicPr>
          <p:cNvPr id="18" name="圖片 17">
            <a:extLst>
              <a:ext uri="{FF2B5EF4-FFF2-40B4-BE49-F238E27FC236}">
                <a16:creationId xmlns:a16="http://schemas.microsoft.com/office/drawing/2014/main" id="{3EE0D30F-B6BC-44DC-A5E5-30575F1691B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9209" y="2394440"/>
            <a:ext cx="3274776" cy="2131465"/>
          </a:xfrm>
          <a:prstGeom prst="rect">
            <a:avLst/>
          </a:prstGeom>
          <a:noFill/>
          <a:ln>
            <a:noFill/>
          </a:ln>
        </p:spPr>
      </p:pic>
      <p:pic>
        <p:nvPicPr>
          <p:cNvPr id="19" name="圖片 18">
            <a:extLst>
              <a:ext uri="{FF2B5EF4-FFF2-40B4-BE49-F238E27FC236}">
                <a16:creationId xmlns:a16="http://schemas.microsoft.com/office/drawing/2014/main" id="{E0273CA8-724A-4482-8828-C4572028213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189" y="5167353"/>
            <a:ext cx="5232400" cy="2945130"/>
          </a:xfrm>
          <a:prstGeom prst="rect">
            <a:avLst/>
          </a:prstGeom>
          <a:noFill/>
          <a:ln>
            <a:noFill/>
          </a:ln>
        </p:spPr>
      </p:pic>
      <p:sp>
        <p:nvSpPr>
          <p:cNvPr id="31" name="文字方塊 30">
            <a:extLst>
              <a:ext uri="{FF2B5EF4-FFF2-40B4-BE49-F238E27FC236}">
                <a16:creationId xmlns:a16="http://schemas.microsoft.com/office/drawing/2014/main" id="{E5693073-A13A-437C-989D-A94B2E116D7A}"/>
              </a:ext>
            </a:extLst>
          </p:cNvPr>
          <p:cNvSpPr txBox="1"/>
          <p:nvPr/>
        </p:nvSpPr>
        <p:spPr>
          <a:xfrm>
            <a:off x="2190754" y="8149680"/>
            <a:ext cx="3052555" cy="338554"/>
          </a:xfrm>
          <a:prstGeom prst="rect">
            <a:avLst/>
          </a:prstGeom>
          <a:noFill/>
        </p:spPr>
        <p:txBody>
          <a:bodyPr wrap="square" rtlCol="0">
            <a:spAutoFit/>
          </a:bodyPr>
          <a:lstStyle/>
          <a:p>
            <a:pPr indent="-285750">
              <a:buFont typeface="Wingdings" panose="05000000000000000000" pitchFamily="2" charset="2"/>
              <a:buChar char="p"/>
            </a:pPr>
            <a:r>
              <a:rPr lang="en-US" altLang="zh-HK" sz="1600" b="1" dirty="0">
                <a:solidFill>
                  <a:schemeClr val="accent5">
                    <a:lumMod val="50000"/>
                  </a:schemeClr>
                </a:solidFill>
              </a:rPr>
              <a:t>Cleaning by Water Jet</a:t>
            </a:r>
          </a:p>
        </p:txBody>
      </p:sp>
      <p:sp>
        <p:nvSpPr>
          <p:cNvPr id="33" name="文字方塊 32">
            <a:extLst>
              <a:ext uri="{FF2B5EF4-FFF2-40B4-BE49-F238E27FC236}">
                <a16:creationId xmlns:a16="http://schemas.microsoft.com/office/drawing/2014/main" id="{C1D54AAA-F70C-4EF5-B0DA-345369A6EB32}"/>
              </a:ext>
            </a:extLst>
          </p:cNvPr>
          <p:cNvSpPr txBox="1"/>
          <p:nvPr/>
        </p:nvSpPr>
        <p:spPr>
          <a:xfrm>
            <a:off x="37686" y="4531548"/>
            <a:ext cx="3052555" cy="584775"/>
          </a:xfrm>
          <a:prstGeom prst="rect">
            <a:avLst/>
          </a:prstGeom>
          <a:noFill/>
        </p:spPr>
        <p:txBody>
          <a:bodyPr wrap="square" rtlCol="0">
            <a:spAutoFit/>
          </a:bodyPr>
          <a:lstStyle/>
          <a:p>
            <a:pPr indent="-285750">
              <a:buFont typeface="Wingdings" panose="05000000000000000000" pitchFamily="2" charset="2"/>
              <a:buChar char="p"/>
            </a:pPr>
            <a:r>
              <a:rPr lang="en-US" altLang="zh-HK" sz="1600" b="1" dirty="0">
                <a:solidFill>
                  <a:schemeClr val="accent5">
                    <a:lumMod val="50000"/>
                  </a:schemeClr>
                </a:solidFill>
              </a:rPr>
              <a:t>Nu-Guard AG surface tested with spray paint / sticker</a:t>
            </a:r>
          </a:p>
        </p:txBody>
      </p:sp>
      <p:sp>
        <p:nvSpPr>
          <p:cNvPr id="34" name="文字方塊 33">
            <a:extLst>
              <a:ext uri="{FF2B5EF4-FFF2-40B4-BE49-F238E27FC236}">
                <a16:creationId xmlns:a16="http://schemas.microsoft.com/office/drawing/2014/main" id="{5F6C13B1-096E-4AEA-B07C-28DA20E589B4}"/>
              </a:ext>
            </a:extLst>
          </p:cNvPr>
          <p:cNvSpPr txBox="1"/>
          <p:nvPr/>
        </p:nvSpPr>
        <p:spPr>
          <a:xfrm>
            <a:off x="3684641" y="0"/>
            <a:ext cx="3168352" cy="461665"/>
          </a:xfrm>
          <a:prstGeom prst="rect">
            <a:avLst/>
          </a:prstGeom>
          <a:solidFill>
            <a:schemeClr val="accent5">
              <a:lumMod val="50000"/>
            </a:schemeClr>
          </a:solidFill>
        </p:spPr>
        <p:txBody>
          <a:bodyPr wrap="square" rtlCol="0">
            <a:spAutoFit/>
          </a:bodyPr>
          <a:lstStyle/>
          <a:p>
            <a:pPr algn="r"/>
            <a:r>
              <a:rPr lang="en-US" altLang="zh-TW" sz="2400" b="1" dirty="0">
                <a:solidFill>
                  <a:schemeClr val="bg1"/>
                </a:solidFill>
                <a:latin typeface="Dotum" pitchFamily="34" charset="-127"/>
                <a:ea typeface="Dotum" pitchFamily="34" charset="-127"/>
              </a:rPr>
              <a:t>Anti-Graffiti Coating</a:t>
            </a:r>
            <a:endParaRPr lang="zh-TW" altLang="en-US" sz="2400" b="1" dirty="0">
              <a:solidFill>
                <a:schemeClr val="bg1"/>
              </a:solidFill>
              <a:latin typeface="Dotum" pitchFamily="34" charset="-127"/>
              <a:ea typeface="Dotum" pitchFamily="34" charset="-127"/>
            </a:endParaRPr>
          </a:p>
        </p:txBody>
      </p:sp>
    </p:spTree>
    <p:extLst>
      <p:ext uri="{BB962C8B-B14F-4D97-AF65-F5344CB8AC3E}">
        <p14:creationId xmlns:p14="http://schemas.microsoft.com/office/powerpoint/2010/main" val="3614992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6672" y="704528"/>
            <a:ext cx="5760640" cy="369332"/>
          </a:xfrm>
          <a:prstGeom prst="rect">
            <a:avLst/>
          </a:prstGeom>
          <a:noFill/>
        </p:spPr>
        <p:txBody>
          <a:bodyPr wrap="square" rtlCol="0">
            <a:spAutoFit/>
          </a:bodyPr>
          <a:lstStyle/>
          <a:p>
            <a:endParaRPr lang="zh-TW" altLang="en-US" dirty="0"/>
          </a:p>
        </p:txBody>
      </p:sp>
      <p:sp>
        <p:nvSpPr>
          <p:cNvPr id="24" name="Rectangle 23"/>
          <p:cNvSpPr/>
          <p:nvPr/>
        </p:nvSpPr>
        <p:spPr>
          <a:xfrm>
            <a:off x="0" y="6825208"/>
            <a:ext cx="260648" cy="30807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TextBox 22"/>
          <p:cNvSpPr txBox="1"/>
          <p:nvPr/>
        </p:nvSpPr>
        <p:spPr>
          <a:xfrm>
            <a:off x="0" y="-15552"/>
            <a:ext cx="2276872" cy="464156"/>
          </a:xfrm>
          <a:prstGeom prst="rect">
            <a:avLst/>
          </a:prstGeom>
          <a:solidFill>
            <a:srgbClr val="FFC000"/>
          </a:solidFill>
        </p:spPr>
        <p:txBody>
          <a:bodyPr wrap="square" rtlCol="0" anchor="ctr" anchorCtr="0">
            <a:noAutofit/>
          </a:bodyPr>
          <a:lstStyle/>
          <a:p>
            <a:r>
              <a:rPr lang="en-US" altLang="zh-TW" sz="1600" b="1" dirty="0">
                <a:solidFill>
                  <a:schemeClr val="bg1"/>
                </a:solidFill>
              </a:rPr>
              <a:t>PROJECT REFERENCE</a:t>
            </a:r>
            <a:endParaRPr lang="zh-TW" altLang="en-US" sz="1600" b="1" dirty="0">
              <a:solidFill>
                <a:schemeClr val="bg1"/>
              </a:solidFill>
            </a:endParaRPr>
          </a:p>
        </p:txBody>
      </p:sp>
      <p:sp>
        <p:nvSpPr>
          <p:cNvPr id="22" name="Rectangle 21"/>
          <p:cNvSpPr/>
          <p:nvPr/>
        </p:nvSpPr>
        <p:spPr>
          <a:xfrm flipV="1">
            <a:off x="3717032" y="776535"/>
            <a:ext cx="2996952"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a:extLst>
              <a:ext uri="{FF2B5EF4-FFF2-40B4-BE49-F238E27FC236}">
                <a16:creationId xmlns:a16="http://schemas.microsoft.com/office/drawing/2014/main" id="{D1D8DFDA-8EED-4B79-8A30-69190935C157}"/>
              </a:ext>
            </a:extLst>
          </p:cNvPr>
          <p:cNvSpPr txBox="1"/>
          <p:nvPr/>
        </p:nvSpPr>
        <p:spPr>
          <a:xfrm>
            <a:off x="3311222" y="0"/>
            <a:ext cx="3541771" cy="830997"/>
          </a:xfrm>
          <a:prstGeom prst="rect">
            <a:avLst/>
          </a:prstGeom>
          <a:solidFill>
            <a:schemeClr val="accent5">
              <a:lumMod val="50000"/>
            </a:schemeClr>
          </a:solidFill>
        </p:spPr>
        <p:txBody>
          <a:bodyPr wrap="square" rtlCol="0">
            <a:spAutoFit/>
          </a:bodyPr>
          <a:lstStyle/>
          <a:p>
            <a:pPr algn="r"/>
            <a:r>
              <a:rPr lang="en-US" altLang="zh-TW" sz="2400" b="1" dirty="0">
                <a:solidFill>
                  <a:schemeClr val="bg1"/>
                </a:solidFill>
                <a:latin typeface="Dotum" pitchFamily="34" charset="-127"/>
                <a:ea typeface="Dotum" pitchFamily="34" charset="-127"/>
              </a:rPr>
              <a:t>Hydron Stone Cleaning &amp; Protective Sealer</a:t>
            </a:r>
            <a:endParaRPr lang="zh-TW" altLang="en-US" sz="2400" b="1" dirty="0">
              <a:solidFill>
                <a:schemeClr val="bg1"/>
              </a:solidFill>
              <a:latin typeface="Dotum" pitchFamily="34" charset="-127"/>
              <a:ea typeface="Dotum" pitchFamily="34" charset="-127"/>
            </a:endParaRPr>
          </a:p>
        </p:txBody>
      </p:sp>
      <p:sp>
        <p:nvSpPr>
          <p:cNvPr id="21" name="文字方塊 20">
            <a:extLst>
              <a:ext uri="{FF2B5EF4-FFF2-40B4-BE49-F238E27FC236}">
                <a16:creationId xmlns:a16="http://schemas.microsoft.com/office/drawing/2014/main" id="{CDE334B0-33C6-4D03-B76F-EBD21892F6F7}"/>
              </a:ext>
            </a:extLst>
          </p:cNvPr>
          <p:cNvSpPr txBox="1"/>
          <p:nvPr/>
        </p:nvSpPr>
        <p:spPr>
          <a:xfrm>
            <a:off x="548226" y="3539308"/>
            <a:ext cx="4030603" cy="338554"/>
          </a:xfrm>
          <a:prstGeom prst="rect">
            <a:avLst/>
          </a:prstGeom>
          <a:noFill/>
        </p:spPr>
        <p:txBody>
          <a:bodyPr wrap="square" rtlCol="0">
            <a:spAutoFit/>
          </a:bodyPr>
          <a:lstStyle/>
          <a:p>
            <a:pPr indent="-285750">
              <a:buFont typeface="Wingdings" panose="05000000000000000000" pitchFamily="2" charset="2"/>
              <a:buChar char="p"/>
            </a:pPr>
            <a:r>
              <a:rPr lang="en-US" altLang="zh-HK" sz="1600" b="1" dirty="0">
                <a:solidFill>
                  <a:schemeClr val="accent5">
                    <a:lumMod val="50000"/>
                  </a:schemeClr>
                </a:solidFill>
              </a:rPr>
              <a:t>HKSKH TKO Church</a:t>
            </a:r>
          </a:p>
        </p:txBody>
      </p:sp>
      <p:sp>
        <p:nvSpPr>
          <p:cNvPr id="25" name="文字方塊 24">
            <a:extLst>
              <a:ext uri="{FF2B5EF4-FFF2-40B4-BE49-F238E27FC236}">
                <a16:creationId xmlns:a16="http://schemas.microsoft.com/office/drawing/2014/main" id="{5A1F4AF8-70E2-47C1-B122-792820075A54}"/>
              </a:ext>
            </a:extLst>
          </p:cNvPr>
          <p:cNvSpPr txBox="1"/>
          <p:nvPr/>
        </p:nvSpPr>
        <p:spPr>
          <a:xfrm>
            <a:off x="350133" y="7804643"/>
            <a:ext cx="4807059" cy="830997"/>
          </a:xfrm>
          <a:prstGeom prst="rect">
            <a:avLst/>
          </a:prstGeom>
          <a:noFill/>
        </p:spPr>
        <p:txBody>
          <a:bodyPr wrap="square" rtlCol="0">
            <a:spAutoFit/>
          </a:bodyPr>
          <a:lstStyle/>
          <a:p>
            <a:pPr indent="-285750">
              <a:buFont typeface="Wingdings" panose="05000000000000000000" pitchFamily="2" charset="2"/>
              <a:buChar char="p"/>
            </a:pPr>
            <a:r>
              <a:rPr lang="en-US" altLang="zh-HK" sz="1600" b="1" dirty="0">
                <a:solidFill>
                  <a:schemeClr val="accent5">
                    <a:lumMod val="50000"/>
                  </a:schemeClr>
                </a:solidFill>
              </a:rPr>
              <a:t>Clean up with Hydron SS2 </a:t>
            </a:r>
            <a:r>
              <a:rPr lang="en-US" altLang="zh-HK" sz="1600" b="1" dirty="0" err="1">
                <a:solidFill>
                  <a:schemeClr val="accent5">
                    <a:lumMod val="50000"/>
                  </a:schemeClr>
                </a:solidFill>
              </a:rPr>
              <a:t>Mould</a:t>
            </a:r>
            <a:r>
              <a:rPr lang="en-US" altLang="zh-HK" sz="1600" b="1" dirty="0">
                <a:solidFill>
                  <a:schemeClr val="accent5">
                    <a:lumMod val="50000"/>
                  </a:schemeClr>
                </a:solidFill>
              </a:rPr>
              <a:t> or Algae Remover</a:t>
            </a:r>
          </a:p>
          <a:p>
            <a:pPr indent="-285750">
              <a:buFont typeface="Wingdings" panose="05000000000000000000" pitchFamily="2" charset="2"/>
              <a:buChar char="p"/>
            </a:pPr>
            <a:r>
              <a:rPr lang="en-US" altLang="zh-HK" sz="1600" b="1" dirty="0">
                <a:solidFill>
                  <a:schemeClr val="accent5">
                    <a:lumMod val="50000"/>
                  </a:schemeClr>
                </a:solidFill>
              </a:rPr>
              <a:t>Clean up with Hydron BC2 Brick Cleaner</a:t>
            </a:r>
          </a:p>
          <a:p>
            <a:pPr indent="-285750">
              <a:buFont typeface="Wingdings" panose="05000000000000000000" pitchFamily="2" charset="2"/>
              <a:buChar char="p"/>
            </a:pPr>
            <a:r>
              <a:rPr lang="en-US" altLang="zh-HK" sz="1600" b="1" dirty="0">
                <a:solidFill>
                  <a:schemeClr val="accent5">
                    <a:lumMod val="50000"/>
                  </a:schemeClr>
                </a:solidFill>
              </a:rPr>
              <a:t>Coated with Hydron Nu-</a:t>
            </a:r>
            <a:r>
              <a:rPr lang="en-US" altLang="zh-HK" sz="1600" b="1" dirty="0" err="1">
                <a:solidFill>
                  <a:schemeClr val="accent5">
                    <a:lumMod val="50000"/>
                  </a:schemeClr>
                </a:solidFill>
              </a:rPr>
              <a:t>Cryl</a:t>
            </a:r>
            <a:r>
              <a:rPr lang="en-US" altLang="zh-HK" sz="1600" b="1" dirty="0">
                <a:solidFill>
                  <a:schemeClr val="accent5">
                    <a:lumMod val="50000"/>
                  </a:schemeClr>
                </a:solidFill>
              </a:rPr>
              <a:t> WRS Protective Sealer</a:t>
            </a:r>
          </a:p>
        </p:txBody>
      </p:sp>
      <p:pic>
        <p:nvPicPr>
          <p:cNvPr id="10242" name="Picture 2" descr="聖公會| 香港網絡大典| Fandom">
            <a:extLst>
              <a:ext uri="{FF2B5EF4-FFF2-40B4-BE49-F238E27FC236}">
                <a16:creationId xmlns:a16="http://schemas.microsoft.com/office/drawing/2014/main" id="{A7F9DE5F-344F-4AD7-8A02-A3B4C7A650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32" y="1529603"/>
            <a:ext cx="281940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4" name="圖片 3">
            <a:extLst>
              <a:ext uri="{FF2B5EF4-FFF2-40B4-BE49-F238E27FC236}">
                <a16:creationId xmlns:a16="http://schemas.microsoft.com/office/drawing/2014/main" id="{A41FBFE7-8FF7-4A9F-B30B-6E35DF8FE2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1222" y="1161150"/>
            <a:ext cx="1534070" cy="2727235"/>
          </a:xfrm>
          <a:prstGeom prst="rect">
            <a:avLst/>
          </a:prstGeom>
        </p:spPr>
      </p:pic>
      <p:pic>
        <p:nvPicPr>
          <p:cNvPr id="9" name="圖片 8">
            <a:extLst>
              <a:ext uri="{FF2B5EF4-FFF2-40B4-BE49-F238E27FC236}">
                <a16:creationId xmlns:a16="http://schemas.microsoft.com/office/drawing/2014/main" id="{5CA547AB-12D4-4D43-B4DC-23FD13D3D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1912" y="1125404"/>
            <a:ext cx="1548258" cy="2752458"/>
          </a:xfrm>
          <a:prstGeom prst="rect">
            <a:avLst/>
          </a:prstGeom>
        </p:spPr>
      </p:pic>
      <p:pic>
        <p:nvPicPr>
          <p:cNvPr id="30" name="圖片 29">
            <a:extLst>
              <a:ext uri="{FF2B5EF4-FFF2-40B4-BE49-F238E27FC236}">
                <a16:creationId xmlns:a16="http://schemas.microsoft.com/office/drawing/2014/main" id="{5FA2C210-E158-47A4-9EFC-8E940EA37AE3}"/>
              </a:ext>
            </a:extLst>
          </p:cNvPr>
          <p:cNvPicPr>
            <a:picLocks noChangeAspect="1"/>
          </p:cNvPicPr>
          <p:nvPr/>
        </p:nvPicPr>
        <p:blipFill>
          <a:blip r:embed="rId5"/>
          <a:stretch>
            <a:fillRect/>
          </a:stretch>
        </p:blipFill>
        <p:spPr>
          <a:xfrm>
            <a:off x="5442153" y="7821242"/>
            <a:ext cx="1271831" cy="1088724"/>
          </a:xfrm>
          <a:prstGeom prst="rect">
            <a:avLst/>
          </a:prstGeom>
        </p:spPr>
      </p:pic>
      <p:pic>
        <p:nvPicPr>
          <p:cNvPr id="11" name="圖片 10">
            <a:extLst>
              <a:ext uri="{FF2B5EF4-FFF2-40B4-BE49-F238E27FC236}">
                <a16:creationId xmlns:a16="http://schemas.microsoft.com/office/drawing/2014/main" id="{76EE6366-A8F8-4242-A443-065B58CAE2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3011" y="4292651"/>
            <a:ext cx="1905437" cy="3387444"/>
          </a:xfrm>
          <a:prstGeom prst="rect">
            <a:avLst/>
          </a:prstGeom>
        </p:spPr>
      </p:pic>
      <p:pic>
        <p:nvPicPr>
          <p:cNvPr id="14" name="圖片 13">
            <a:extLst>
              <a:ext uri="{FF2B5EF4-FFF2-40B4-BE49-F238E27FC236}">
                <a16:creationId xmlns:a16="http://schemas.microsoft.com/office/drawing/2014/main" id="{C7EBA896-ED2F-4401-A4EF-E2520C20D3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04273" y="4263270"/>
            <a:ext cx="1905437" cy="3387444"/>
          </a:xfrm>
          <a:prstGeom prst="rect">
            <a:avLst/>
          </a:prstGeom>
        </p:spPr>
      </p:pic>
      <p:pic>
        <p:nvPicPr>
          <p:cNvPr id="17" name="圖片 16">
            <a:extLst>
              <a:ext uri="{FF2B5EF4-FFF2-40B4-BE49-F238E27FC236}">
                <a16:creationId xmlns:a16="http://schemas.microsoft.com/office/drawing/2014/main" id="{D8A4D40B-9A55-43D0-9C23-2B65B0006A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83717" y="4243707"/>
            <a:ext cx="1927445" cy="3426570"/>
          </a:xfrm>
          <a:prstGeom prst="rect">
            <a:avLst/>
          </a:prstGeom>
        </p:spPr>
      </p:pic>
      <p:sp>
        <p:nvSpPr>
          <p:cNvPr id="33" name="TextBox 19">
            <a:extLst>
              <a:ext uri="{FF2B5EF4-FFF2-40B4-BE49-F238E27FC236}">
                <a16:creationId xmlns:a16="http://schemas.microsoft.com/office/drawing/2014/main" id="{558A5FCC-EB0B-440D-868B-1E76D26D1B7B}"/>
              </a:ext>
            </a:extLst>
          </p:cNvPr>
          <p:cNvSpPr txBox="1"/>
          <p:nvPr/>
        </p:nvSpPr>
        <p:spPr>
          <a:xfrm>
            <a:off x="487354" y="8976454"/>
            <a:ext cx="4961486" cy="617151"/>
          </a:xfrm>
          <a:prstGeom prst="rect">
            <a:avLst/>
          </a:prstGeom>
          <a:solidFill>
            <a:schemeClr val="accent6">
              <a:lumMod val="75000"/>
            </a:schemeClr>
          </a:solidFill>
        </p:spPr>
        <p:txBody>
          <a:bodyPr wrap="square" rtlCol="0" anchor="ctr" anchorCtr="0">
            <a:noAutofit/>
          </a:bodyPr>
          <a:lstStyle/>
          <a:p>
            <a:r>
              <a:rPr lang="en-US" altLang="zh-TW" sz="1400" b="1" dirty="0">
                <a:solidFill>
                  <a:schemeClr val="bg1"/>
                </a:solidFill>
                <a:latin typeface="+mj-lt"/>
              </a:rPr>
              <a:t>Hydron SS2 kills spores of </a:t>
            </a:r>
            <a:r>
              <a:rPr lang="en-US" altLang="zh-TW" sz="1400" b="1" dirty="0" err="1">
                <a:solidFill>
                  <a:schemeClr val="bg1"/>
                </a:solidFill>
                <a:latin typeface="+mj-lt"/>
              </a:rPr>
              <a:t>mould</a:t>
            </a:r>
            <a:r>
              <a:rPr lang="en-US" altLang="zh-TW" sz="1400" b="1" dirty="0">
                <a:solidFill>
                  <a:schemeClr val="bg1"/>
                </a:solidFill>
                <a:latin typeface="+mj-lt"/>
              </a:rPr>
              <a:t> and algae and will prevent the growth of new spores for up to 3 years</a:t>
            </a:r>
          </a:p>
          <a:p>
            <a:r>
              <a:rPr lang="en-US" altLang="zh-TW" sz="1200" dirty="0">
                <a:solidFill>
                  <a:schemeClr val="bg1"/>
                </a:solidFill>
              </a:rPr>
              <a:t>  </a:t>
            </a:r>
            <a:endParaRPr lang="zh-TW" altLang="en-US" sz="1200" dirty="0">
              <a:solidFill>
                <a:schemeClr val="bg1"/>
              </a:solidFill>
            </a:endParaRPr>
          </a:p>
        </p:txBody>
      </p:sp>
    </p:spTree>
    <p:extLst>
      <p:ext uri="{BB962C8B-B14F-4D97-AF65-F5344CB8AC3E}">
        <p14:creationId xmlns:p14="http://schemas.microsoft.com/office/powerpoint/2010/main" val="933443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Kesford Photo Summary\Waterproofing project\Membrane Application\Membrane _ Skirting.JPG"/>
          <p:cNvPicPr>
            <a:picLocks noChangeAspect="1" noChangeArrowheads="1"/>
          </p:cNvPicPr>
          <p:nvPr/>
        </p:nvPicPr>
        <p:blipFill>
          <a:blip r:embed="rId2" cstate="print"/>
          <a:stretch>
            <a:fillRect/>
          </a:stretch>
        </p:blipFill>
        <p:spPr bwMode="auto">
          <a:xfrm>
            <a:off x="72008" y="1496616"/>
            <a:ext cx="2420888" cy="3096344"/>
          </a:xfrm>
          <a:prstGeom prst="rect">
            <a:avLst/>
          </a:prstGeom>
          <a:noFill/>
          <a:ln>
            <a:noFill/>
          </a:ln>
        </p:spPr>
      </p:pic>
      <p:pic>
        <p:nvPicPr>
          <p:cNvPr id="32" name="Picture 1" descr="H:\KESFORD\ver1\cARECCS\IMG_3195.JPG"/>
          <p:cNvPicPr>
            <a:picLocks noChangeAspect="1" noChangeArrowheads="1"/>
          </p:cNvPicPr>
          <p:nvPr/>
        </p:nvPicPr>
        <p:blipFill>
          <a:blip r:embed="rId3" cstate="print"/>
          <a:stretch>
            <a:fillRect/>
          </a:stretch>
        </p:blipFill>
        <p:spPr bwMode="auto">
          <a:xfrm flipH="1">
            <a:off x="4581128" y="1496616"/>
            <a:ext cx="1824202" cy="1368152"/>
          </a:xfrm>
          <a:prstGeom prst="rect">
            <a:avLst/>
          </a:prstGeom>
          <a:noFill/>
          <a:ln>
            <a:solidFill>
              <a:schemeClr val="tx1">
                <a:lumMod val="50000"/>
                <a:lumOff val="50000"/>
              </a:schemeClr>
            </a:solidFill>
          </a:ln>
        </p:spPr>
      </p:pic>
      <p:pic>
        <p:nvPicPr>
          <p:cNvPr id="14" name="Picture 3" descr="E:\KESFORD\MCP\Macau Job Photos\IMG_3266.JPG"/>
          <p:cNvPicPr>
            <a:picLocks noChangeAspect="1" noChangeArrowheads="1"/>
          </p:cNvPicPr>
          <p:nvPr/>
        </p:nvPicPr>
        <p:blipFill>
          <a:blip r:embed="rId4" cstate="print"/>
          <a:stretch>
            <a:fillRect/>
          </a:stretch>
        </p:blipFill>
        <p:spPr bwMode="auto">
          <a:xfrm>
            <a:off x="5013176" y="6969224"/>
            <a:ext cx="1656184" cy="1656184"/>
          </a:xfrm>
          <a:prstGeom prst="rect">
            <a:avLst/>
          </a:prstGeom>
          <a:noFill/>
        </p:spPr>
      </p:pic>
      <p:pic>
        <p:nvPicPr>
          <p:cNvPr id="31747" name="Picture 3" descr="H:\KESFORD\Flooring System\KMK\Carpark\DSCN0601.JPG"/>
          <p:cNvPicPr>
            <a:picLocks noChangeAspect="1" noChangeArrowheads="1"/>
          </p:cNvPicPr>
          <p:nvPr/>
        </p:nvPicPr>
        <p:blipFill>
          <a:blip r:embed="rId5" cstate="print"/>
          <a:srcRect/>
          <a:stretch>
            <a:fillRect/>
          </a:stretch>
        </p:blipFill>
        <p:spPr bwMode="auto">
          <a:xfrm>
            <a:off x="4581128" y="3152800"/>
            <a:ext cx="1824202" cy="1278975"/>
          </a:xfrm>
          <a:prstGeom prst="rect">
            <a:avLst/>
          </a:prstGeom>
          <a:noFill/>
          <a:ln>
            <a:solidFill>
              <a:schemeClr val="tx1">
                <a:lumMod val="50000"/>
                <a:lumOff val="50000"/>
              </a:schemeClr>
            </a:solidFill>
          </a:ln>
        </p:spPr>
      </p:pic>
      <p:pic>
        <p:nvPicPr>
          <p:cNvPr id="27" name="Picture 1" descr="H:\KESFORD\ver1\cARECCS\IMG_3195.JPG"/>
          <p:cNvPicPr>
            <a:picLocks noChangeAspect="1" noChangeArrowheads="1"/>
          </p:cNvPicPr>
          <p:nvPr/>
        </p:nvPicPr>
        <p:blipFill>
          <a:blip r:embed="rId6" cstate="print"/>
          <a:stretch>
            <a:fillRect/>
          </a:stretch>
        </p:blipFill>
        <p:spPr bwMode="auto">
          <a:xfrm flipH="1">
            <a:off x="2636912" y="1496616"/>
            <a:ext cx="1824204" cy="1368152"/>
          </a:xfrm>
          <a:prstGeom prst="rect">
            <a:avLst/>
          </a:prstGeom>
          <a:noFill/>
          <a:ln>
            <a:solidFill>
              <a:schemeClr val="tx1">
                <a:lumMod val="50000"/>
                <a:lumOff val="50000"/>
              </a:schemeClr>
            </a:solidFill>
          </a:ln>
        </p:spPr>
      </p:pic>
      <p:sp>
        <p:nvSpPr>
          <p:cNvPr id="34" name="TextBox 33"/>
          <p:cNvSpPr txBox="1"/>
          <p:nvPr/>
        </p:nvSpPr>
        <p:spPr>
          <a:xfrm>
            <a:off x="188640" y="4808984"/>
            <a:ext cx="4248472" cy="4508927"/>
          </a:xfrm>
          <a:prstGeom prst="rect">
            <a:avLst/>
          </a:prstGeom>
          <a:noFill/>
        </p:spPr>
        <p:txBody>
          <a:bodyPr wrap="square" rtlCol="0">
            <a:spAutoFit/>
          </a:bodyPr>
          <a:lstStyle/>
          <a:p>
            <a:pPr algn="just"/>
            <a:r>
              <a:rPr lang="en-US" altLang="zh-TW" sz="1400" b="1" dirty="0"/>
              <a:t>Project Description</a:t>
            </a:r>
          </a:p>
          <a:p>
            <a:pPr algn="just"/>
            <a:r>
              <a:rPr lang="en-US" altLang="zh-TW" sz="1000" dirty="0"/>
              <a:t>Caritas Medical Centre was founded in 1964. It is an acute general hospital with 1,019 beds that provides 24-hour Accident and Emergency Services and a full range of acute, extended care, ambulatory and community medical services for approximately 360,000 people in the northwestern part of Kowloon. </a:t>
            </a:r>
          </a:p>
          <a:p>
            <a:pPr algn="just"/>
            <a:endParaRPr lang="en-US" altLang="zh-TW" sz="1000" dirty="0"/>
          </a:p>
          <a:p>
            <a:pPr algn="just"/>
            <a:r>
              <a:rPr lang="zh-TW" altLang="zh-TW" sz="1000" dirty="0"/>
              <a:t>To meet the ever increasing demand and expectation in medical services, Caritas Medical Centre has started a major re-development project which ha</a:t>
            </a:r>
            <a:r>
              <a:rPr lang="en-GB" altLang="zh-TW" sz="1000" dirty="0"/>
              <a:t>d</a:t>
            </a:r>
            <a:r>
              <a:rPr lang="zh-TW" altLang="zh-TW" sz="1000" dirty="0"/>
              <a:t> its phase I completed in 2002 - a 14-storey new block, Wai Shun Block, for accommodating all acute services. Planning for re-development of the rest of the facilities of the hospital (phase II - ambulatory, rehabilitation and supporting services) has </a:t>
            </a:r>
            <a:r>
              <a:rPr lang="en-US" altLang="zh-TW" sz="1000" dirty="0"/>
              <a:t>been completed in </a:t>
            </a:r>
            <a:r>
              <a:rPr lang="zh-TW" altLang="zh-TW" sz="1000" dirty="0"/>
              <a:t>201</a:t>
            </a:r>
            <a:r>
              <a:rPr lang="en-US" altLang="zh-TW" sz="1000" dirty="0"/>
              <a:t>4</a:t>
            </a:r>
            <a:r>
              <a:rPr lang="zh-TW" altLang="zh-TW" sz="1000" dirty="0"/>
              <a:t>.</a:t>
            </a:r>
            <a:endParaRPr lang="en-US" altLang="zh-TW" sz="1000" dirty="0"/>
          </a:p>
          <a:p>
            <a:pPr algn="just"/>
            <a:endParaRPr lang="en-US" altLang="zh-TW" sz="1100" dirty="0"/>
          </a:p>
          <a:p>
            <a:pPr algn="just"/>
            <a:r>
              <a:rPr lang="en-US" altLang="zh-TW" sz="1400" b="1" dirty="0"/>
              <a:t>Scope of Work</a:t>
            </a:r>
          </a:p>
          <a:p>
            <a:pPr algn="just"/>
            <a:r>
              <a:rPr lang="en-US" altLang="zh-TW" sz="1000" b="1" dirty="0"/>
              <a:t>Kesford (Hong Kong) Ltd. </a:t>
            </a:r>
            <a:r>
              <a:rPr lang="en-US" altLang="zh-TW" sz="1000" dirty="0"/>
              <a:t>was responsible for the supply and installation of over 20,000s.m. of basement tanking, roofing, water tank &amp; internal wet area waterproofing works, as well as the installation of all floor hardener and epoxy self leveling works. We provided the monolithic waterproof &amp; floor hardener system applied by dry shake powder trowel method onto the car park floor and ramp surfaces with over 6,000s.m. </a:t>
            </a:r>
          </a:p>
          <a:p>
            <a:pPr algn="just"/>
            <a:endParaRPr lang="en-US" altLang="zh-TW" sz="1000" dirty="0"/>
          </a:p>
          <a:p>
            <a:pPr algn="just"/>
            <a:r>
              <a:rPr lang="en-US" altLang="zh-TW" sz="1000" dirty="0"/>
              <a:t>And our Heavy Duty Epoxy Self Level and Anti Skid Flooring System has  also been applied to the captioned car park and plant room floor surface with over 10,000s.m.   </a:t>
            </a:r>
            <a:endParaRPr lang="zh-TW" altLang="zh-TW" sz="1000" dirty="0"/>
          </a:p>
          <a:p>
            <a:pPr algn="just"/>
            <a:endParaRPr lang="zh-TW" altLang="en-US" dirty="0"/>
          </a:p>
        </p:txBody>
      </p:sp>
      <p:sp>
        <p:nvSpPr>
          <p:cNvPr id="24" name="Rectangle 23"/>
          <p:cNvSpPr/>
          <p:nvPr/>
        </p:nvSpPr>
        <p:spPr>
          <a:xfrm>
            <a:off x="0" y="920552"/>
            <a:ext cx="3933056"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i="1" dirty="0">
                <a:solidFill>
                  <a:schemeClr val="tx1">
                    <a:lumMod val="50000"/>
                    <a:lumOff val="50000"/>
                  </a:schemeClr>
                </a:solidFill>
              </a:rPr>
              <a:t>Caritas Medical Centre Phase 2</a:t>
            </a:r>
          </a:p>
        </p:txBody>
      </p:sp>
      <p:sp>
        <p:nvSpPr>
          <p:cNvPr id="26" name="TextBox 25"/>
          <p:cNvSpPr txBox="1"/>
          <p:nvPr/>
        </p:nvSpPr>
        <p:spPr>
          <a:xfrm>
            <a:off x="2636912" y="2864768"/>
            <a:ext cx="3384376" cy="246221"/>
          </a:xfrm>
          <a:prstGeom prst="rect">
            <a:avLst/>
          </a:prstGeom>
          <a:noFill/>
        </p:spPr>
        <p:txBody>
          <a:bodyPr wrap="square" rtlCol="0">
            <a:spAutoFit/>
          </a:bodyPr>
          <a:lstStyle/>
          <a:p>
            <a:pPr>
              <a:buFont typeface="Arial" pitchFamily="34" charset="0"/>
              <a:buChar char="•"/>
            </a:pPr>
            <a:r>
              <a:rPr lang="en-US" altLang="zh-TW" sz="1000" b="1" i="1" dirty="0"/>
              <a:t>Monolithic Waterproofing &amp; Floor Hardener</a:t>
            </a:r>
          </a:p>
        </p:txBody>
      </p:sp>
      <p:sp>
        <p:nvSpPr>
          <p:cNvPr id="33" name="TextBox 32"/>
          <p:cNvSpPr txBox="1"/>
          <p:nvPr/>
        </p:nvSpPr>
        <p:spPr>
          <a:xfrm>
            <a:off x="188640" y="9273480"/>
            <a:ext cx="6525344" cy="261610"/>
          </a:xfrm>
          <a:prstGeom prst="rect">
            <a:avLst/>
          </a:prstGeom>
          <a:solidFill>
            <a:schemeClr val="bg1">
              <a:lumMod val="65000"/>
            </a:schemeClr>
          </a:solidFill>
        </p:spPr>
        <p:txBody>
          <a:bodyPr wrap="square" rtlCol="0">
            <a:spAutoFit/>
          </a:bodyPr>
          <a:lstStyle/>
          <a:p>
            <a:r>
              <a:rPr lang="en-US" altLang="zh-TW" sz="1100" dirty="0">
                <a:solidFill>
                  <a:schemeClr val="accent1"/>
                </a:solidFill>
              </a:rPr>
              <a:t>BASEMENT TANKING    *  WATERPROOFING    *     FLOOR HARDENER   *    FLOOR COATING  *  SELF-LEVELING</a:t>
            </a:r>
            <a:endParaRPr lang="zh-TW" altLang="en-US" sz="1100" dirty="0">
              <a:solidFill>
                <a:schemeClr val="accent1"/>
              </a:solidFill>
            </a:endParaRPr>
          </a:p>
        </p:txBody>
      </p:sp>
      <p:sp>
        <p:nvSpPr>
          <p:cNvPr id="31" name="Rectangle 30"/>
          <p:cNvSpPr/>
          <p:nvPr/>
        </p:nvSpPr>
        <p:spPr>
          <a:xfrm flipV="1">
            <a:off x="3401616" y="776536"/>
            <a:ext cx="3312368" cy="457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lumMod val="50000"/>
                  <a:lumOff val="50000"/>
                </a:schemeClr>
              </a:solidFill>
            </a:endParaRPr>
          </a:p>
        </p:txBody>
      </p:sp>
      <p:sp>
        <p:nvSpPr>
          <p:cNvPr id="42" name="TextBox 41"/>
          <p:cNvSpPr txBox="1"/>
          <p:nvPr/>
        </p:nvSpPr>
        <p:spPr>
          <a:xfrm>
            <a:off x="0" y="-15552"/>
            <a:ext cx="2276872" cy="464156"/>
          </a:xfrm>
          <a:prstGeom prst="rect">
            <a:avLst/>
          </a:prstGeom>
          <a:solidFill>
            <a:schemeClr val="bg1">
              <a:lumMod val="65000"/>
            </a:schemeClr>
          </a:solidFill>
        </p:spPr>
        <p:txBody>
          <a:bodyPr wrap="square" rtlCol="0" anchor="ctr" anchorCtr="0">
            <a:noAutofit/>
          </a:bodyPr>
          <a:lstStyle/>
          <a:p>
            <a:r>
              <a:rPr lang="en-US" altLang="zh-TW" sz="1600" b="1" dirty="0">
                <a:solidFill>
                  <a:schemeClr val="bg1"/>
                </a:solidFill>
              </a:rPr>
              <a:t>PROJECT REFERENCE</a:t>
            </a:r>
            <a:endParaRPr lang="zh-TW" altLang="en-US" sz="1600" b="1" dirty="0">
              <a:solidFill>
                <a:schemeClr val="bg1"/>
              </a:solidFill>
            </a:endParaRPr>
          </a:p>
        </p:txBody>
      </p:sp>
      <p:sp>
        <p:nvSpPr>
          <p:cNvPr id="43" name="文字方塊 3"/>
          <p:cNvSpPr txBox="1"/>
          <p:nvPr/>
        </p:nvSpPr>
        <p:spPr>
          <a:xfrm>
            <a:off x="4437112" y="416496"/>
            <a:ext cx="2304256" cy="504056"/>
          </a:xfrm>
          <a:prstGeom prst="rect">
            <a:avLst/>
          </a:prstGeom>
          <a:noFill/>
        </p:spPr>
        <p:txBody>
          <a:bodyPr wrap="square" rtlCol="0" anchor="ctr" anchorCtr="0">
            <a:noAutofit/>
          </a:bodyPr>
          <a:lstStyle/>
          <a:p>
            <a:pPr algn="r"/>
            <a:r>
              <a:rPr lang="en-US" altLang="zh-TW" sz="2000" dirty="0">
                <a:solidFill>
                  <a:schemeClr val="tx1">
                    <a:lumMod val="50000"/>
                    <a:lumOff val="50000"/>
                  </a:schemeClr>
                </a:solidFill>
              </a:rPr>
              <a:t>Flooring System</a:t>
            </a:r>
            <a:endParaRPr lang="zh-TW" altLang="en-US" sz="2000" dirty="0">
              <a:solidFill>
                <a:schemeClr val="tx1">
                  <a:lumMod val="50000"/>
                  <a:lumOff val="50000"/>
                </a:schemeClr>
              </a:solidFill>
            </a:endParaRPr>
          </a:p>
          <a:p>
            <a:pPr algn="r"/>
            <a:endParaRPr lang="zh-TW" altLang="zh-TW" sz="1200" dirty="0">
              <a:solidFill>
                <a:schemeClr val="tx1">
                  <a:lumMod val="50000"/>
                  <a:lumOff val="50000"/>
                </a:schemeClr>
              </a:solidFill>
            </a:endParaRPr>
          </a:p>
        </p:txBody>
      </p:sp>
      <p:pic>
        <p:nvPicPr>
          <p:cNvPr id="44"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636912" y="3152800"/>
            <a:ext cx="1800200" cy="1296145"/>
          </a:xfrm>
          <a:prstGeom prst="rect">
            <a:avLst/>
          </a:prstGeom>
          <a:noFill/>
          <a:ln>
            <a:solidFill>
              <a:schemeClr val="tx1">
                <a:lumMod val="50000"/>
                <a:lumOff val="50000"/>
              </a:schemeClr>
            </a:solidFill>
          </a:ln>
        </p:spPr>
      </p:pic>
      <p:sp>
        <p:nvSpPr>
          <p:cNvPr id="46" name="TextBox 45"/>
          <p:cNvSpPr txBox="1"/>
          <p:nvPr/>
        </p:nvSpPr>
        <p:spPr>
          <a:xfrm>
            <a:off x="2636912" y="4448944"/>
            <a:ext cx="3384376" cy="246221"/>
          </a:xfrm>
          <a:prstGeom prst="rect">
            <a:avLst/>
          </a:prstGeom>
          <a:noFill/>
        </p:spPr>
        <p:txBody>
          <a:bodyPr wrap="square" rtlCol="0">
            <a:spAutoFit/>
          </a:bodyPr>
          <a:lstStyle/>
          <a:p>
            <a:pPr>
              <a:buFont typeface="Arial" pitchFamily="34" charset="0"/>
              <a:buChar char="•"/>
            </a:pPr>
            <a:r>
              <a:rPr lang="en-US" altLang="zh-TW" sz="1000" b="1" i="1" dirty="0"/>
              <a:t>Heavy Duty Anti-Skid Epoxy Floor Coating </a:t>
            </a:r>
          </a:p>
        </p:txBody>
      </p:sp>
      <p:pic>
        <p:nvPicPr>
          <p:cNvPr id="48" name="Picture 2" descr="https://encrypted-tbn1.gstatic.com/images?q=tbn:ANd9GcTQYrgaWXYl5ZeGZvH33Mk8s3H0iplPlHm2pS6Qw6lZZfnzc4ku2g"/>
          <p:cNvPicPr>
            <a:picLocks noChangeAspect="1" noChangeArrowheads="1"/>
          </p:cNvPicPr>
          <p:nvPr/>
        </p:nvPicPr>
        <p:blipFill>
          <a:blip r:embed="rId8" cstate="print"/>
          <a:srcRect/>
          <a:stretch>
            <a:fillRect/>
          </a:stretch>
        </p:blipFill>
        <p:spPr bwMode="auto">
          <a:xfrm>
            <a:off x="5085184" y="4953000"/>
            <a:ext cx="1368152" cy="1748196"/>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V="1">
            <a:off x="3401616" y="776536"/>
            <a:ext cx="3312368" cy="457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lumMod val="50000"/>
                  <a:lumOff val="50000"/>
                </a:schemeClr>
              </a:solidFill>
            </a:endParaRPr>
          </a:p>
        </p:txBody>
      </p:sp>
      <p:sp>
        <p:nvSpPr>
          <p:cNvPr id="13314" name="AutoShape 2" descr="data:image/jpeg;base64,/9j/4AAQSkZJRgABAQAAAQABAAD/2wCEAAkGBhQSERUUExMTFRUWGSIaFRgWGRgaGxgYGBwYGBwcGh0cICcfGxkkGxwYHzAiIyksLCwsHB8xNTAqNSYrLCkBCQoKDgwOGg8PGiwkHBwpLCwpKSksLCwsLCkpKSwsLCwpLCwpLCwpLCwpLCksLCwpKSwpLCwsKSksKSksKSwsLP/AABEIAQMAwgMBIgACEQEDEQH/xAAcAAACAwEBAQEAAAAAAAAAAAAABQQGBwMCAQj/xABHEAACAQIEBAMDCAcGBQQDAAABAgMAEQQSITEFBiJBE1FhMnGBBxQjQlKRobEzYnKywdHwFSRzgpKiJUPC4fE0U5PDFmOD/8QAFwEBAQEBAAAAAAAAAAAAAAAAAAECA//EAB8RAQEBAAIDAQADAAAAAAAAAAABERIhAjFBUSJCYf/aAAwDAQACEQMRAD8A3GiiigKKKKAooooCioXE+MRYcXlcLf2RqWb0VRdmPuFUbmP5SnEUjwjw0RlRj0PLmchQAt8kZ1VuosbH2RQXrifGIcOuaaQIDsNSzHyVRdmPoATVB5m+VXJ0R/RXOUXAeUkkAWT2I911kPcdNU3l/mOTEYiaSRcqphnlJYl3LKsTqGc62BdxYWGh0qo8Kw1psKh1zSpf/wCTCIfxU3rWIsfOvFp0xE8XisCkZJkJLSMTFnPUdVUFlsEtT7gUhXgUzqBmDysubUXEr2v6aa0m49yticVj8WyIEjZjGJZDkQEpAgOaxJHQ46QdVq2vwTwOEywo/idLvcDL7TtIQAT2uV9betqudC3fJ5x4YnBrqS0YCm+5X6hPctbpJ+0j1Z6xP5POOrhZogTZZjIH8rZ1u3+V3DeimQ1tlYUUUUUBRRRQFFFFAUUUUBRRRQFFFFAUUUUBRRRQFZrzb8qDRExorxNlLBcoaUgZh3+jiuVIGYsTroCK0kmvznztxA4jiGIKDMxcRRgdylyBf/FRx/mqyaiRzJxWQphnLlGmRpprMzMyBg0alz1EFFk00Gp0tS2aIx8JiRPanxLm236KMwfD6RV++rTxfkV58RqUiw6xLBGfaYrGkl8qKb2/TJclbGxsRVlXg8eHjEcKBzDG3gs6q0gZxIZCLCwLPlJsBW8FO5U5ZmaHGmRWhTEr4Ubup2kklDsF9ojI0ZGwOlqsHLfKOGhbME8V1PTJL2Jyykog6Qwd7htSLLTbF4mOOIs8iqoYh3Zly2F1UF26MwIXpUswttUTl3ivz2bJhkk8NgWbEMrpFbKtgpbLNOekDTw13uDsXUE/Ep13JJysWI0Yqt5TqL5UFyNZGUa1HxXEGMCtHYwnpEi9S37ESXVTY/YDLpbPfdNjeWxIy/Op3njLtkhsIoEUK8i/RxWzMCFBYm51uNavPF8B/wAJkjiCxEQt4QyhQjLcpYAWFiAdqXcSMh4vgghwwTS8h0Ots5w+dTfcEFl9xrZ+SuNfOMMLtmePocnc29lj6kWv+sGHasqE/wA5wsbAASrIWK91kRQCvrfKQL+anvTD5PeL/NsdKpNonlZD6F5JMvbWzKT6CRydqzVbJRRRWVFFFFAUUUUBRRRQFFFFAUUUUBRRRQFFFFBE4tPkhc2ubaDub6WHrVM4RwiHDO5iRVIBZ3PU2Zi7MzMdFvmjJ2ppzrzCkKhSrucwIWJHldn6mVAidyFPtMgI7nWkXC0xGIjlmljGGjUWhBdXlMh6FZgq+HFYZR0AybXbz1EfcRxCOIxCR1UyGyKSVMjuUFkFi8mrOOhcvV7Y3qDxibGPI8SJHAmZQ00xRxdxY+Hh1Yqcu95ncXBsKncoctwRYwvGjO9xnnmPiysQgYkyNrch4/ZsOnavOOnzyA3veSRh5ZSJba3uf0qXA/GtZvtHvH8BRcLhlmBxExYuZZ0DPe5AsLWVUMmiiwAGmutT+RT1sSR7LMPc0rn4jX1r3zM4zYdBa4juFF2Ju0Z0VQZDbKNQNLi9JuE49sOrxo2aSOMeKiBZZQFW5uit4cJa1w0slz9mrswcTP0I2gCgl2vlC3hA6mJsu/c2PlVjxHH0+b+FkksyMokyhELWJAXNYkHYMq5bkC+orPX4ljJSqwwjBAKWSXEqJpwiZQSkYHhwHVRYKu5N9NbjxXgaRcNM4BlxEcQlMpN5ZTGC1i/UbEFwACQubp2FTy2rFRaJI4EkK28eXw2NtMzYeIo3x6luNyVFLeY8H4bTyIu0iyDXdvpQ6310PiW9z6U7xMUc/CyUYBJJcylRlteFQpH2TcA67bHUGo3FsHnSeHMWaOwYgHVj4LKLfrIy7aAnfQ1kapylxj5xhgWN3Q5JPMsvc+pFifIkjtTqsu+Sp5Bi8Sq28IgOwOlvEu4tprZs5P8AiHyArUayoooooCiiigKKKKAooooCiiigKKKKAoorxPOqKWdlVQLlmIAA8yToKCv81Y0qRlt9GjSEX7/U03IIWRfLUXqG0XhYSKMXYs4UaanwVJU21B1jXzvffWl3NfGYkZppZFjiJXI8hyBljKPZQQZJCT4miIQQfaF6V8f4jihGixwqyeHnz4lskSJZiLYdWLyF1VyFkc6jVVrcQ54PxLwjLKVzWz+yVCp1kAu5IjQeGIyVZs2mgqqx8yRNIkWFV8ZKtkvh7iNdEH0mJZdrKpvEgPT7VPcDwAjCTSYyY4x3ZYgHjVYogWyMIYh7HS5BOhIUbVy5chU4hQiqqKY1yqAEGRDJYCwU28bYdQ9a1JahdzjweZGkX520cKxl5IsOgj8SQBmu8hYyOtsgILMTvpTnlTg8OGwOMGHiRPo2F1uSxCOBmfUtre3lc6CovOEl5MTckhmCdrDMIItbHzzb5PfTLhwvgMVZcxZmFh3uRpqPJu5bTuRTOjeyDFH6dbkDok2ynXxYhvcKDpuLGrzOx+ZdyfB9b+yPcb/dVEjw0ksl0u1gQRD1kXkDEFyRGlraguf2aYYvmN1URl8N4YRo2RCz5QF9ppsojDAAM0eW4XOQSFp5eUWRU+AYMph1OcCKYqUBsCkjReMykknpP0rWIGUGTe4phxLBN88aQHKsmFiM4tYmyRBW963O/b9kVFfBM3CEXVJkkw+Qta8cuTKDYjsb3A3107VLhmM6MZVymXCNGyk3Ith5XAuLk9IWx3IAPcVgPvk5jKY+W5v4kCk6W6kyA/vX/wAwrS6yv5OXcYmHxGzOYmQkfWVSwVyNwSUca97gbVqlZUUUUUBRRRQFFFFAUUUUBRRRQFFFFAVHx8WaMguyDcsuW9hqR1A2BAtffyIOtSKTc34oJhJb/XAj+EhCE/AEn4UGe8F4BAcXHIUaSd7M7zs0rqzMpVR4gIUJlnUXFyO5pxzZic00vskFo4TqPYJjBvra3VNoxGxteufJ+ID4pjoAu9tgFUbm/wBuSUbkegqAYmnfOhZ7SO58PULm8UWMjEIuVpDdQ31B0126lY7POJzlcFB/+xyzBv2JD3U/Xyb+nVsaWcBxixzmeQ+GHkksSDnkKnwgFUdbm0Q06xa1raVD4xzbGnhIzNIVX6KLBJn0OhviHAjtdd0CkWNjXvkwz4l2ZkXBw5AxEbF8RLcKR4s7guRlO4sb26txWeX41j5x5kUNJiHSBDIXR8SxXaQzJkhU+K/1QVJS+U6VxxGJL4Np8NCcQgbLH85PhQszuiXXDoBmVSb3ls3SbE3vVai4TEjxTZS8jNmmeZvEJAgLWuzbBiu7X6dqvPEBbhUakXu620B9lywsApH1fsn470z9SX8UPG/OMUSuLxTNGFU+DARFCFdsuU2IBsAfaJ399aZxvAW4WUhCq8cAaG1rK6KCltLbgCxFjsdDWaxSHxmGoYRw+bHVpNrEkbdivbStW4ppg2Fv+Sf3R/X86WYsZ7w3i6S4FyOlneNijWJXJcMpuVN0LINd1MTG+Y294nHvBiMI+rJLhVjYC5yvaVM19wGW63PcISSAQFXDMOkULzlsqEYfxAWsgd1eMPpfLqqqxvsxbdVAsMajxcAjagoUYdrfOPCIYDQMM9iPQ+VYV54DDJHi+GvGRmIkilGpzIHeW4HcrnNidgx8xWxVi3J3FnaXCiT9JBMY5t9Wk8NAx9CBf3uQPZraaUFFFFQFFFFAUUUUBRRRQFFFFAUUUUBVD5643HbLOVw8aOeqZ7eIQrL9HHGTJIOom3SSQN6vhrHOd+Hw/OJMkaBwojV7XYSS6Xud2+mi1uxGUaVrxmpXrB4xZ8PiJMNFmSIFg2KXJC8jXYBIFtmBbXNKbjMDrSmLh8mMnWPGzyTqSmVEIjhuzSEAILZgFRdSG9rerRiHycOG58WYEWNumO8o8rC0Vu1LuT4C2LvmzAObWvb6JET2r2PUH01rckTUjnviFpZyls0cWQAaarGzAXAuB9MNyB76m8Afw8HjJACto2C6W1RGXYDzA8/fVb5mxheaUjQtOF21KiZYzbdrZYvqin+AkJ4ZKVGYyPl0FyQ7Iv2r7E7kHfal9H1VMbJ9Kq9TdErC+ZfZyRCwF2B12soq1c0T+Hw/C9rya6G36OZux01tuaracMLS2J1sQY4x4jgu+chlQZU6V/5mnrVi4pJ9DEMT83wsUVshxDBpCcpQ9CkIGsSPacanSp5eUJFMwUDSSOI4ywAjB0GUABj1AdIGu5BrQ+I8y4doWiSUMxiYArdkLKpJQOBlLgBjlBvZSdLaUnG86YQDLDBPj2FspmtHBcXIKoQEzC17iO+2tWfmDBTpAZZpl8NOp0ijCiNBqJEuWYyRmzamzAMMuotm+WtSKvDY4DG5xdRBASHuR0mX7Vu+uwsdhtftwTCurYXxSHdJB4bXBLxxzolzce10IrW0zeHuXo+ZWwXEAFUKYI1GX2TYyWKWBJiZWVkIJ0a26sK4cdLDD4SWPWSOSfTMVDoet0O9iVGh0KsBa3aIlS8SGGXxlAIixhElxfoJl16dgrxXN9bB9iddtw82dFYC2YA2PqL9qw/GQsIsU9yTmiYXI/SB8QjX8jd7EA2vdR7JJ0blnnGJsQ+Ce0ci3MHZZI9SFXydV+r3XUXs1lVbqKKKgKKKKAooooCiiigKKKKAooooOeIayn+t6xriuLzyZwEPiStISbEFUDsmlwDa+GGrEgjYVp/NfExDAxzorFTkzMFBe1lFz5sRWeQcHuyuqOyxoVV5C0KAB0O73kIyxxj2baGxrfjZGbNTeZ+lMLDYnKmY6Am5KAbLp0+LqF+6l3JmIXDsJJhkLxlljsTKxkYyNaMAufbsSO+4rjxbnDDByXxD4mTKAUwS5ECkkpmmvfS51EgBzHp1ArrhMZiJMFiZokiwAQN4YQKztJ2LyMCtixF7KTqeqm9Ljw/AbL4koSJQc7SYlgiZrHXwlPWt2Y9TI21fOI8Xiiw6uFxGMjJyxhcsGHJynpFyM6EAm58TvrVOxPDFeUNNI+IOV8zSsWykyKqEF+nKRnN0AtarxzkfDwWEQdOVS2hXS0RXdtxd996Zb7NVyTmfHS3jjMWCiWwywqAQGUmxdhpoL3VB2ptz5wGCL5vaIFvDkLSOQWJXwQC7uS53PrVbwBzTtfvOFB0P/LUaO+4uToBf8Kt/ylOfGhsBoja6dOZ4xub2vl7DtVySxN6UvCk55TewEtri1gBCv127fDz861/mVVbCTKwupiYEHuCtiKx7BLmkY6sTMdQP1be0fd2rYOYj/dpdv0bflTy+EZVwASKr4YiVlC2he980TEkwtpYyKys6A98yXAcUw4qmbBRnRss8pUqelg8Ata41BVriwJ20OteOE4cyYXGICEbwQVO2R0kJVum+WzAHMDcW/V144PjL4rDZdA6v9LGBtKwa7DyjlXrW4tnDLc51rHqqncUzHG4uK7eFIRJfN7LfQtYgG9mdlIG9wwGkhNPOXYYP7TjkxQ6vCjMQaxVZikbBjp7V7gG9r272IScROaWdgWGfA5rqQCCYo5AVJ2N4r9hpc33EH53IVjeQBZMvY3F0YqCv6pINvL2fq1Yr9CUV5ikzAEbEX++vVZBRRRQFFF6rHFOeY45PDiHjEG0hDWVRsbNYhm9BpfQkUFnorOJPlIlmmSOBBGoYMxlIDMgIJXuFFtLjMddKunA+PJiUuoKsPaVrXFtDsdRf+hQM6KKKAooooM756fEJP4kMWFRz9GspXxJDGqPISb5Alm6d23HnVd5X4N86xIkxM8uKMbvlD38MNGxjBCraP21cjTy8r085txytiMzGyxIXJIW3WxcWLm1wsDbA6N6iovLgbDYWSaUENHDcmzXLBPFe2bqF3LdOUfGukn8dZ3tXOMuHkucoz4i6sB9VZHlXqbpH0caXABFPcV08KQEkNLIhJzbkOJDqR3EZ0AtvakL4EK0SC7BI3s5JQKVEeHXqclspzP7JPup/zh0wYZBowDSCxWwsnhkln7fTb76++rfkSKVh4GaYnY2jW7dm65Dq4uL3Gy2q1/KIg8WAdXRGwNrD23iXUnUeydR60i4FDnxV982IuCBm0QRxaSNoV32F6ac7hmxwAF7RxgDKDY5pnNiSADbL57VfsPhByu2bEIQPana5AuSBIqaudCLfG1WD5QpAcWqjXLHGfZzHWV9idB7PelfK2BMLQTYgiJAzP9Kcpu8hcAKxHVe2ymnfGMEuMxHipFPICqqLr4SDw2drkyakEtuqHbes2zY1J0pnDDmYXGa8rHW7d7eyLID63rXeYW/u83+G3l5eulVeDlsQJmeSDCrqxIs7KzEsx8WbptfyQVyxDQM2WGWVpmuFaYzeFNcaxByMlmW56NiL2NiKx5eWrJhby0fo8T/gPtcaK/62n+b4H2aVYKcx8PTEKiuyvGJRezPA8IDqG3zZkRgbixQHUrq44HHk+casB4EvtaNGwdSUa5NnXMLn2W0YXDXKvh+MROHzaiyeATfLuMyj0voO+h07WqhnDIJsRFIrB45ITEGFhmUQ4gISBbKTcqR2ZGFgNaWOf7vhie6yC/8A/RpP/sr3hOMph5MIFEYSaK8fYLKJGRgfsxyKIl9GRGtobx3Urh1Q3tHMyLcWupjgIt5WKsLdiCDsaQb3yxifEweHc7mJL+/KAfxppVY+TbEZ+Gw3+rmX4B2t+Fqs9ZBUfHcQjhQvIwVR3P8ADuT6DWpFVrn/AIY02GARgjiRSGIBsL2Oh8xpQVLmjnx528GEPZto0/SyDXVje0URsdzrbc3tS/B8sSxIZp2tJYZI0No0U5LgX1ZtCczC51AuNRYuXuXkwi5UUmQizM1izleoFmI3BYHyBOy3zU1ngVvaIJcEW/a0Fha5PUp77Xs9s1Bls/AGBzQOLgljFJcpe+4PtJc91012NfOFQ4qVmJJixERuCGZbg+yVI7GxDXtfuLG1NJoyrEFTmG9twfZO3u91RpcWFmhlLAANkLZdSJbIFPkufwzf027h8Mc34pjGJJlxYJ1I8STQnt0m33aUVZzhVOtzrroT3r7TlTpp9cMdNljY+Q0950H413pLzVjQkQBIFzc69hr+dqDIeL85xNNjcNI4XNIsQZsqKY3EMMgZzcgKPHY2F9T62tuNkthdLfTSKdS46HcORma7N9HmAa3uFZBByjLiJGkaRczszlYVMxuSSQWBEQNyRq/atHwuElSCGO0cMcAGV5mLuelkYsqFVBKsw9phre1b5dYmOOBDSYlioPsxKbnVH+kxD3MgLgkGP6ljpU/meeKTEL9ICY1WyoPEk6nu3Sqs6joTXQeulKk43g2kEXjyYyV7lY4iAraE2smWIgKPrk6DejG8fxMKyLh8Nh8NHCjtdzmOWJEZsqRgAHrVfate9OVt6Mk9pHAuBSRENHCcwdz4k7Kl/EYvmCLnY2JAsxU7124tjIIizYzHorkdSQWjJ7C2UtNe2gs1cuAcObESE4nFyT5RrGpCRXYKSCqe1bNYZie+lV/i+DSKHEtFh4ounEC6hVOUSFEIyj7I2NtzU423s2HvB+PwvNlwWCYs288w8MMLXzZiGkfTQXA943pbzHxvGiZomxUcSKwU+DGFOsYk9p2Yi1wLj8KYcmL/AHn9IGKpaygW0Ue836vP4Uv47ATjZmCKSZfaNtlgRewJ7elanhOWF8uiDl3BrJLDJL4s8mY9UhZrASKFN3NtB5VqfN+HVsHMDZbRswY/UZRmVx5FSAQe1qzXlZwfmvXvrlUC/U6Gxtc/lWm8ySH5vLbfw3tfzy1PP4T6zvhfHpMTHNGxti1Rop1Sw+cRC6eJHewEyG9ux20BGSsQYRocFxFG2HzdlYDRl8QgMvofLsbg6g1P4HhlkxL2OV44Z2S2jROk5ZfTufQhiDpv3/tD59hJ8uVGdQMTH2R1YOJU7hCy9Q1tqdwc2PSk5YGLhWbUZ3U37gTrofSxponFi4miN80MpUg65gpZFa+97dLa7hT3NJOIxNFg8GzDKYZ5Aw8iWjcfgCfjTeOHLiOJLpfxEcX/AFnP8JKDZ/kfxObBOv2JiB7iqN+ZNXqs35GVuGrJFNlLO6myXbJcAakgXvpt672q5wcdWw8TpJ1X9YX0t5m1tqUNaicVS8L23AzD3r1fwrlwvjcc5dVuroetGtmAOzaaFT2I03G4IE51uCDsdKCtqsl3FkCXvGQSSVABu192zDtoBbVDUdFyu6x6nuWN7ZtBmbvqYzbve9n3r5iMXIHjDKPCyHO+ax8SNlstrXIsrm4Omns3rq117BBb2tm1zLoNlF1TUkC51ZxWa0pPG8I0U2RpbseouQFuWGbVb2XqB0NrabUo4mhZHDKL2uDa49L97XtqfhVl54hW0bqLgXBPoLOt/eCbDKB5XGtVGYi9gTGfI7a9wD5+hJ9K1Ep5guYAY0LIAxUZhfY2FxoPOiqRPyPG7M5XViWOrbk3oqYP03WUfKvxuOGUySYNpfBVQHYplJY9O5Jvdvs6a1dOT+eoOIq3hZ1kjt4kbD2c2bKQw6WBytsb6agVkXy8cWzBY7+3KW96xjKP3h91PaXpXY/lGxeJljihEeHSRwgKgEi5FxmfpvY7Wvt51G+VFAmLSIM7BUDNnd3JZmYn2ibaAaC29QPk5wxl4jETrku5vr7KkD/dlqPz5jPF4hiGFyA2X3ZAE/MGr9Fj+SPDFsdmtosLH3FmUfDc/ca54rj5mxONhclg7skIubDxJUi2vvYA6Dzpp8kEZVcVM1gFCqPTKHZv+mqhwCAS4iFj1EyAsW6VJAMjA+mm9q3PbN9Nu5bc5pSSls3srfpt0b9x0eQqhcYnWTDMcjnxETVibAzSG9gxuL37Crby/ilTByyAx2AZvoxYLoXsT3Iv6e6qVxRQERStrSwp9I9yAuVtrkWtW/tT5Fz5PfNPL1JoNVXW2kY38tPIUi4wM08py3GeX226eg5NBrqPcKe8kyFjKSToSNEZB7TDQnfbtVWxuHJaViE3xDAtdzYykiwNgptppU/tT48cqPphB4n1V0jW+7R6Oeq22p071ofNJvhphYG8T6NsenvptWc8scRgU4RWnuxWIBARo11stlF998x99aLzKM2HlGmsbjqFxqvcdxWfP4vj9ZRyUv8Af5xrrFMLE3P6TY760n5OlIbESqSJI4GlQ+ZVhcN9pWBsR8RYgEOORT/xKQEW6JQdST7Z3J3PrSTkxbnFAbnByge/prFaOOKgYzBgwEBQ+YId45CMpjv9k6ZCfRdAQBKwWHE3FMVEzZFmgW5te11ga9tL210pDy9ifBwcswUMVlVZFO0kTqQVPx1B7a+ZvZeFxq2JixMchKvGyBmOpARiFJ38RbAEE9QF+zVFbDw5fHdpARay6sLnZmAAFhsw7n86Q8SIQyRmJ5GiCOY09GJjEZNh7SbDbKBpcVK5f5gjihUz4iBAE1JYIq2sLXJ2Jvb7qrfFvlIwKyyBMSQpv7Cu5zsQc4NipXVza+mgA7VBaOVsei47w8tnBYXfcRuCwyG3ssyDp07fHRKxbC8Wj+fxOkyyI2SRSTdjYqmZcx0W2YkAdz332mtIq2LlEckgtd1e6aXPVlfS4t3bWzEXOw1qMZhdWma1jsp0ZktuwuWYGNvZzEfaANqY8ZiPjMFy2eMXzGw6SVN/PRx2I9D2QcVVDBIHYMxXXMNiQDYITv7dg5vf2VrFaJ+YeYYZFMMdiMwIyWyX1B9k5b20v1km/ULEVXHdyLECRRpl0zC2gsCL6W+r271XsRgZFzvNMsbxMvhwm+eTM5JyDQALZs2l9r2ppimvZg1tLjYjz277Hz32qwrwyrf6w9Mx0r5XT+1Z/T75P5iiqzpPyBz9icLifm8CRMs8q586ksABlJBDDYZjY371D+VbHh8aEzEiNALeTNdj+BSuXyY4AyY7OwP0aM3xboH5t91IuZsf42Mnk0N3Nvcpyj8AKTpb2t3yRwqJMRMRbw4wv+olj+5VFnxOd3dr3dyx8tSWP41fOW28DguJlOhlLBSPULEP9xNZ3V+o07lgeDwLEyXt4niW/wAwEQ/GqjwXikUTxMxNwzMxKlrdORRbQW1JuO9vKrXx0iHgEKbeIE+9iZj+VUXB8vYma3hwSsPPKQv+o6fjVlxLGwxY5BweRw7SIYm6rC9rZCLaa7is7x3OUZZWihtklEmthfoKAaX9+9Xd+Gf8IXCCSOOTKocXzZbuHe4S5J9r3nvVcwHydwfWlnm/wkCr7jfM34CnO9rxWn5KuLviY53cAAOAoW43zOe+uprK+JzSzYmRQZJPpWyqMzWGYnQa6VsPL3CnwsZjw0AiDNmbxHLZja173uDYfZtU+Pg8gFvECD7MYy29xXL+IrOmMp5Q5QxS4nDzSQNHEkiszSWSwBGtmIPbyrVeaMakuFmjjbM7wuqBdczFDYA7E+l713PB4U6pGNx9Z2y/eRa/xpfJicFNlSN4SWJymMqSTvow0Y97a7baVFZx8ms5+fqrA5ir3J3v1XvfW/nUP5PR/enX7UDj71Bq+twhIcZHPILMLjxF2cFSOsfaH2t7DW9iwonJuHaHiaRupB61sd7ZGsfUWAtV1EHhBvgMcPLwT/vI/jTfB8SaMYKy5454gjoNCXjkdQ6ntIOm3ut6hXy2t8PjkP8A7Iax843B/CukM30XDj2SVwff4iPb7jeimCcpYdSDJKWYnRRljzE9gu49BU3AxYESeGkas9yOtWOq6nV9NPSl3GIlXFksxBzIxAX7LWBvt6V4dkTHEEG+calrAGRew7/GsqYYzhHhyCWAXS2ZolYqD36SPZuQNq0j5JOd2lnOGBZoWuYw/tRMAWKb3A0Omo8rd6JIXBUKrNoQbC1rG4vewsfSpvKrtDxCGfKENxmGYANm6DewNtDv6Ckq2Nq5nGVomzZAWKFv21PqLaqg3A110vVSl4jErARsGkYHIVIYkEgkZraAiQi0YC3GrVJ5yx5xWDlicABlsMgJzXytYE6XPUKyaDlXTSInXXMQLEHyvffXarYkdeeICk6tIU+kW+VSNCLI2a19Scx3OvfWvvCMQGw6ZlJA6CLMfZOUaj0APx702wvCwAocxWiOiLc9NyxUezby0qf80UZ7aZuoDQAHbT3WXvUMIfAPYSW7ezt8Rf76KscWIiKg9AuAdSf50VdFe5XwBw+FxU65ndlsNNyimwAHmxqi4bk7FPYmPwwe8rKlvgxv+FabwTh0hwsRmldOgEgWS1x9bzPncV6E+CTN1rIQbMEzSm/qqX1+FSbJ2XNK5uGxtw+LBeJZlsZMilr6l2C3IGrHf8KiYPkCHtBNJfvK+W3+Vcv5mrTFxU7RYWS1tC2VF/PN/tr0JMW9v0EXmOqQ29D0C/wNUek4dMyqpaNFTRQq3AAFha+o000NdW4QgF5ZWYfrNYD3E6j764/2PI9/FxMzA9lIjt6AxgNb3mvcfLuHUhjGrMPrP1N/qa5qDwvE8EuqFZTew8NWmI+KhrVKTjchuI8LKfIuUjU/izD/AE11fERRDqKqP4UsxPPuDj3mU/s9X7tzRDAPjHtrBEO4s8h+DXQf7aDwR2B8XEztc7Kwit6AxBTb3k1yTmRHwj4qMXRVdhodRHe+9reyRVBxnyvTMD4cSr+0c2nuAB/Grg0mPlvDhg3hKzge03U3+prmvfEMDE8eRlUi+3kQdCLbEb3G1ZfwPnfFYjGwo8gyM4DIoFjv3a5+41oPNWOMeHd13VGZb33AuKWYSl2JxcmHGWW80G2c6ug7CT7Q/XGo0uDq1K5vDSaKdVMiICUOl0uLEX7ixP5+pg4LntJ4yrDLJbY7HT0/l8KUYXjvhqApit5hW8h2tr7wRRX3huAZTiBZfpEmAI1JVvDI28iDp76+QcFdsNGgVzlmLAGyEXRT9a3cVKw3MarsrtcC9gFFwfhXybmFuq0aLYg9bX7Aba01cSeI8umWQu5jAK2GZmJsNdRqL3qbLy4AQzyMbsAbKF30Gu29u1IxzA56fFRb3FkXzqJi+M3UZ5JSTY2v697VFxdzHGgW5Glx1uffrl93lUaPjmHjZSDGNwcq3OhNtRY1Up5FALAA2AIN73B99RknZhm0BDaKB2779qzq5F0xXNykghZHsdL7XuR312NL8VzNMucLCNddTm7AX19wqtiVyt9fdf8Ao/GvvFSDkNx1aH10O99xTV4nEfME5GkgQEX6RcfxA3NQcPxUyMAZHbW2pIvcX7etK4VsGW5ObSy/dfbavEEBuSFJtY6+Y9/agdSYC5O2/rRUoYj0X7hRTRdF4DALF1DkbNKxc/e5JqXDiYswRSmY7KPTeso5z4w74uUK7BActgSBoADcDS970y+S7DfTyyfYTL8XN/yU10xz1b+Jc+YaB2jYsXTQgA/na341y5f56XFz+FHGyjKWJa2wsOxPcisr4pi/Enle987sfgSSPwq4fJVh7yTvb2VCj/MST+6KYkdOaue8RFiZYoygVTYGxv7IJ723J7Up4Dx7E4jGQI8zkeICQLLcLqQctriw70k43iM+Jmbe8jEe7MbfhTb5PYC2PjI+qGY/6SPzIqob/KxibzQp3VC3+o2/6TVFvVq+UubNjbfZjUfm38aqlINbwi5OBkeeHc/F8x/M1kzGtV4hLk4IPWBBt9sKP41lFSLT/kw/8Qg/xPyBrUOeH/usn+G/7tZbyP8A+vw/7X/Sa0vnhj82fb2H/dpfZGS8E/Tp8f3TUnGErcjTW3oN6icIa00f7X56UwlgV2YG2+tKsQ4sSch6tfPW9jfzqXw6QAuMxbpv5nT3ivHzZFta29j/AA3qXCq3H7Pu/KsWtyIYbqPQx6t+9d/CJOij339fv2roZEXfL2Opv5VKhxwU6Aan6oJ318qi9uQjdowD9nte2h/HeucfD3PVdjcaAWAOnv8APWpSY+4UdW5G1rAf+K+eOenTzHU5AHwAPlSF17h4cSBf632jf1+6vDQrkF8oysLj02+IrmcTlG8S5W73Pn5kdq4lyyyKrg2uQV9e2lVDGSOME6sfKw/kK5GaMG4Q2I3Yj+ZO1LjilIUfSMdjv/2Fc3mA1EQ0Nuqw9e/9a0ypsNBxED/2/vopN/aP6if6lopxqbEDEzl3ZzuzFj7yb1euUT4PDcRNpmbNl/yrYX/zXqgVe+LnweERR2IMmX72JlP5WrowolaT8n/0WAnlOguzX9EUfxzVm1aQgMPBfMumw7+K38mqVYzern8l0BOJkbssZHxZlt+ANV/BcuTy+zGQPN+kfC+/wq7ck8LbCeKZcpLhQuXW1s173A8xtSkVLneTNjpj6gfcqikdXTjfKmYzTtIbu5KgC1sx2Pnpp22qBw7lSJ7eJivDPceGSP8AVmt99Bc+clycKKgWAWNfuZP5Vk9bhxDh0WLh8NmJjNjeNhrlsRrY6Uvi5AwS2+hLftO/8CBRbGecjj+/wftH91q0fnj/ANO2v1H/AHam4Xg+FiYFIYEYbMAMw7aE63qFzRlKKDqDcG97EG1SkjJeGH6aP9oVNxDZSTf8PdTGXgKLIroSLMDY6jQg6d/zpPjJDmOhoTp88e/ZjrXXDS3dQRbtcm/nUFfcT7zXXCmzggAa+81Ma3frtO5XYrb3Gj582+ZtbWsBvpfy9RXueN2bc+W39etR8REy2zFrf160iUx4S2bNmudd2038t6jYpLObKNDcEtp57aV74fACSNTp3+/yqZJwtS+pF7adv40Xor8X/CFzc7H7t6ncJxIzkMR1L9UWGnwFR8dhQhXIFN9xoak4OO7LcWsQAALX0tralIgYjVm1e3YdtNPhtXhIh9ltPP8AoaVYPCVXYEHXt7x7/SoslgRZRfbUgXqGX8KThx5D7/8AvX2mvzxfJfv/AO1FU7e8NwrAk2aeY+qhAP8AqNXabDYbFRqHs6IdBmZbG1uxB2qjMoO4B94B/Opj8wug1WMgDYLl/LT8K2ydvJgomyjDR3Hmt/cdQa7z85LEotE1trWYAD00/hVNwfGJpJGbPlXsMoI9B2286Y4bFsWAkkUqPMPf+I/GoLbhOOrilDqCApsb+eh/lXcLSVeJxwxXUZzf2Y7Fte9vKiLmS7KGjMast7uQLagDT1+/Q1FSuOm0VvMj+dV61MuIcTSaJCp0zH8NP5Uuqo+Rsym6synzUkH7xUr+1JCLMc/v0OxG4t79fKo5otQWDhXMqAkzLlA1Vhmc97376C1rXqZx/ECRBludiPVXUMDbcf15VT8Sehvcfyprj8QQYz+pH+RFDSrB4SZyB4ckYPd9h9+v4GvHEuV3Wx8SNiSNBcefc1bsNLmFQOOxx2BfKCLWJNj7Xb42qCqw8HkyliqFbgkXOosL2tUf+yGWXpH17KLr52G591PcJYQTMlr5b6bEqotSp+KEYjLlFxICp8+oEXpiyuckxEhUA5lYhh3BBIO1ttaPmMkl7xuQb/VPw7Vf9Gu3Y3P40JGDqNRvprpU4ry/xScNwWUEERGxGxNtdPO1SoeEzEgsgW4N7lTrp6++rYY6MlOJzqrjgUp1uoIOw2I+7Tt516/sBzmu4uTpbt+VWXLXgirxic6r/wD+OnMGLna1rH3+dezwBe5bU3tpTy1cmFXInKkp5cj8j9//AGopxeimJqiycTCm1HjiUW/nS3E+1UjBzKo8j3qonYSDKLVJBqMmLU7H8q7BqDoBQzkA2v8ACviuPMV7Vb9x94qKicPBeQs+ttFuNrf+TTYGoyi1dQ1B0zV9LVzvXwvVEbG45dU1JIO3aw7024m/sfsJ/GkUsAzMftC3b8ztTDiGNViMrKbKo0IOouO1EPcDPpXjjU65NWVWNspJAOjLe1/SoODxS/aF/wCjXTi2KtGdVvbpzbEgqf6tUVDwWMTrBcdQIAGouBqfx1+FVrGz/TB/RG/2qaaxYLx2IzdO5tfe5v8AC1DYdZdAFJy2ubDUADeqh1JzUkVlZSdL/A3qPiub1ChBG6CwtYAWXtbq2pTj8CZGQixsgB1G4veo+LxWQhXjDFVC3zHYe6i6eDnm17Rs1/PS2gGm9NuB8bbEKzFAgBtvfsD5etUccWttEnxzH+NNuXuNOZctlCkEkKLXOmupoLPgOMJKzKNGQkEHfQkX/Cu64tS7IDqu/lr5VGXBpn8QABjufOhMOFZmG7an3+f3flVRMBpXxrGPFkKjMt+sAXbta2ot3117VJxPUjC9ri331nbYqQEgu9xoeo0GhJiFIBvvX2s4+ct9pvvNfagkEeg+6oZoooPl6dQnpHuoooFeIkOY6nevInb7R++iigccMclLnepTNpRRQQ48Q32jUqJyVufOiig5T7UmxCgGiioO/Bv0y+5v3Wq1Y09PwP5iiiqpfw2YiTQ/1c0lxje0P1j+dFFEM+HHpX3VB47+kH7I/M0UUC9N6tXyfYFJeJwRuLo2YMLkXsrHcEHcUUUSrI4sSB2JA++vLGiiqrm5qgcVW00n7R/OiigiUUUVB//Z"/>
          <p:cNvSpPr>
            <a:spLocks noChangeAspect="1" noChangeArrowheads="1"/>
          </p:cNvSpPr>
          <p:nvPr/>
        </p:nvSpPr>
        <p:spPr bwMode="auto">
          <a:xfrm>
            <a:off x="63500" y="-4905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2" name="TextBox 11"/>
          <p:cNvSpPr txBox="1"/>
          <p:nvPr/>
        </p:nvSpPr>
        <p:spPr>
          <a:xfrm>
            <a:off x="0" y="-15552"/>
            <a:ext cx="2276872" cy="464156"/>
          </a:xfrm>
          <a:prstGeom prst="rect">
            <a:avLst/>
          </a:prstGeom>
          <a:solidFill>
            <a:schemeClr val="bg1">
              <a:lumMod val="65000"/>
            </a:schemeClr>
          </a:solidFill>
        </p:spPr>
        <p:txBody>
          <a:bodyPr wrap="square" rtlCol="0" anchor="ctr" anchorCtr="0">
            <a:noAutofit/>
          </a:bodyPr>
          <a:lstStyle/>
          <a:p>
            <a:r>
              <a:rPr lang="en-US" altLang="zh-TW" sz="1600" b="1" dirty="0">
                <a:solidFill>
                  <a:schemeClr val="bg1"/>
                </a:solidFill>
              </a:rPr>
              <a:t>PROJECT REFERENCE</a:t>
            </a:r>
            <a:endParaRPr lang="zh-TW" altLang="en-US" sz="1600" b="1" dirty="0">
              <a:solidFill>
                <a:schemeClr val="bg1"/>
              </a:solidFill>
            </a:endParaRPr>
          </a:p>
        </p:txBody>
      </p:sp>
      <p:sp>
        <p:nvSpPr>
          <p:cNvPr id="20" name="文字方塊 3"/>
          <p:cNvSpPr txBox="1"/>
          <p:nvPr/>
        </p:nvSpPr>
        <p:spPr>
          <a:xfrm>
            <a:off x="3797716" y="207558"/>
            <a:ext cx="2520168" cy="614697"/>
          </a:xfrm>
          <a:prstGeom prst="rect">
            <a:avLst/>
          </a:prstGeom>
          <a:noFill/>
        </p:spPr>
        <p:txBody>
          <a:bodyPr wrap="square" rtlCol="0" anchor="ctr" anchorCtr="0">
            <a:noAutofit/>
          </a:bodyPr>
          <a:lstStyle/>
          <a:p>
            <a:pPr algn="r"/>
            <a:r>
              <a:rPr lang="en-US" altLang="zh-TW" sz="2000" dirty="0">
                <a:solidFill>
                  <a:schemeClr val="tx1">
                    <a:lumMod val="50000"/>
                    <a:lumOff val="50000"/>
                  </a:schemeClr>
                </a:solidFill>
              </a:rPr>
              <a:t>Flooring Coating</a:t>
            </a:r>
            <a:endParaRPr lang="zh-TW" altLang="zh-TW" sz="1200" dirty="0">
              <a:solidFill>
                <a:schemeClr val="tx1">
                  <a:lumMod val="50000"/>
                  <a:lumOff val="50000"/>
                </a:schemeClr>
              </a:solidFill>
            </a:endParaRPr>
          </a:p>
        </p:txBody>
      </p:sp>
      <p:sp>
        <p:nvSpPr>
          <p:cNvPr id="25" name="文字方塊 29"/>
          <p:cNvSpPr txBox="1"/>
          <p:nvPr/>
        </p:nvSpPr>
        <p:spPr>
          <a:xfrm>
            <a:off x="440780" y="5495043"/>
            <a:ext cx="3096344" cy="600164"/>
          </a:xfrm>
          <a:prstGeom prst="rect">
            <a:avLst/>
          </a:prstGeom>
          <a:noFill/>
        </p:spPr>
        <p:txBody>
          <a:bodyPr wrap="square" rtlCol="0">
            <a:spAutoFit/>
          </a:bodyPr>
          <a:lstStyle/>
          <a:p>
            <a:r>
              <a:rPr lang="en-US" altLang="zh-TW" sz="1100" b="1" dirty="0"/>
              <a:t>Architect : 	</a:t>
            </a:r>
            <a:r>
              <a:rPr lang="en-US" altLang="zh-TW" sz="1100" dirty="0"/>
              <a:t>Chung Wah Nam Association</a:t>
            </a:r>
            <a:endParaRPr lang="en-US" altLang="zh-HK" sz="1100" dirty="0"/>
          </a:p>
          <a:p>
            <a:r>
              <a:rPr lang="en-US" altLang="zh-TW" sz="1100" b="1" dirty="0"/>
              <a:t>Contractor : 	</a:t>
            </a:r>
            <a:r>
              <a:rPr lang="en-US" altLang="zh-HK" sz="1100" dirty="0"/>
              <a:t>SOC. De </a:t>
            </a:r>
            <a:r>
              <a:rPr lang="en-US" altLang="zh-HK" sz="1100" dirty="0" err="1"/>
              <a:t>Engenharia</a:t>
            </a:r>
            <a:r>
              <a:rPr lang="en-US" altLang="zh-HK" sz="1100" dirty="0"/>
              <a:t> </a:t>
            </a:r>
            <a:r>
              <a:rPr lang="en-US" altLang="zh-HK" sz="1100" dirty="0" err="1"/>
              <a:t>Soi</a:t>
            </a:r>
            <a:r>
              <a:rPr lang="en-US" altLang="zh-HK" sz="1100" dirty="0"/>
              <a:t> Kun, LDA</a:t>
            </a:r>
            <a:br>
              <a:rPr lang="en-US" altLang="zh-HK" sz="1100" dirty="0"/>
            </a:br>
            <a:r>
              <a:rPr lang="en-US" altLang="zh-TW" sz="1100" b="1" dirty="0"/>
              <a:t>Treated Area:	4</a:t>
            </a:r>
            <a:r>
              <a:rPr lang="en-US" altLang="zh-TW" sz="1100" dirty="0"/>
              <a:t>,500s.m.</a:t>
            </a:r>
          </a:p>
        </p:txBody>
      </p:sp>
      <p:sp>
        <p:nvSpPr>
          <p:cNvPr id="17" name="Rectangle 16"/>
          <p:cNvSpPr/>
          <p:nvPr/>
        </p:nvSpPr>
        <p:spPr>
          <a:xfrm>
            <a:off x="440308" y="5118704"/>
            <a:ext cx="3429000" cy="523220"/>
          </a:xfrm>
          <a:prstGeom prst="rect">
            <a:avLst/>
          </a:prstGeom>
        </p:spPr>
        <p:txBody>
          <a:bodyPr>
            <a:spAutoFit/>
          </a:bodyPr>
          <a:lstStyle/>
          <a:p>
            <a:r>
              <a:rPr lang="zh-TW" altLang="en-US" sz="1400" b="1" dirty="0"/>
              <a:t>澳門南灣湖 </a:t>
            </a:r>
            <a:r>
              <a:rPr lang="en-US" altLang="zh-TW" sz="1400" b="1" dirty="0"/>
              <a:t>A </a:t>
            </a:r>
            <a:r>
              <a:rPr lang="zh-TW" altLang="en-US" sz="1400" b="1" dirty="0"/>
              <a:t>區 </a:t>
            </a:r>
            <a:r>
              <a:rPr lang="en-US" altLang="zh-TW" sz="1400" b="1" dirty="0"/>
              <a:t>6 </a:t>
            </a:r>
            <a:r>
              <a:rPr lang="zh-TW" altLang="en-US" sz="1400" b="1" dirty="0"/>
              <a:t>號地段</a:t>
            </a:r>
            <a:br>
              <a:rPr lang="zh-TW" altLang="en-US" sz="1400" dirty="0"/>
            </a:br>
            <a:endParaRPr lang="zh-TW" altLang="en-US" sz="1400" b="1" dirty="0"/>
          </a:p>
        </p:txBody>
      </p:sp>
      <p:sp>
        <p:nvSpPr>
          <p:cNvPr id="19" name="Rectangle 18"/>
          <p:cNvSpPr/>
          <p:nvPr/>
        </p:nvSpPr>
        <p:spPr>
          <a:xfrm flipV="1">
            <a:off x="135508" y="6370293"/>
            <a:ext cx="3312368" cy="457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lumMod val="50000"/>
                  <a:lumOff val="50000"/>
                </a:schemeClr>
              </a:solidFill>
            </a:endParaRPr>
          </a:p>
        </p:txBody>
      </p:sp>
      <p:pic>
        <p:nvPicPr>
          <p:cNvPr id="27"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24" y="1352600"/>
            <a:ext cx="4464496" cy="3493436"/>
          </a:xfrm>
          <a:prstGeom prst="rect">
            <a:avLst/>
          </a:prstGeom>
          <a:ln>
            <a:solidFill>
              <a:schemeClr val="tx1">
                <a:lumMod val="50000"/>
                <a:lumOff val="50000"/>
              </a:schemeClr>
            </a:solidFill>
          </a:ln>
        </p:spPr>
      </p:pic>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8393" y="5087568"/>
            <a:ext cx="1990035" cy="3537840"/>
          </a:xfrm>
          <a:prstGeom prst="rect">
            <a:avLst/>
          </a:prstGeom>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0956" y="1332451"/>
            <a:ext cx="1975952" cy="3512804"/>
          </a:xfrm>
          <a:prstGeom prst="rect">
            <a:avLst/>
          </a:prstGeom>
        </p:spPr>
      </p:pic>
      <p:sp>
        <p:nvSpPr>
          <p:cNvPr id="14" name="文字方塊 3"/>
          <p:cNvSpPr txBox="1"/>
          <p:nvPr/>
        </p:nvSpPr>
        <p:spPr>
          <a:xfrm>
            <a:off x="3150014" y="776536"/>
            <a:ext cx="2961884" cy="504056"/>
          </a:xfrm>
          <a:prstGeom prst="rect">
            <a:avLst/>
          </a:prstGeom>
          <a:noFill/>
        </p:spPr>
        <p:txBody>
          <a:bodyPr wrap="square" rtlCol="0" anchor="ctr" anchorCtr="0">
            <a:noAutofit/>
          </a:bodyPr>
          <a:lstStyle/>
          <a:p>
            <a:pPr algn="ctr"/>
            <a:r>
              <a:rPr lang="en-US" altLang="zh-TW" sz="2000" dirty="0">
                <a:solidFill>
                  <a:schemeClr val="tx1">
                    <a:lumMod val="50000"/>
                    <a:lumOff val="50000"/>
                  </a:schemeClr>
                </a:solidFill>
              </a:rPr>
              <a:t>Macau Job Reference</a:t>
            </a:r>
            <a:endParaRPr lang="zh-TW" altLang="zh-TW" sz="1200" dirty="0">
              <a:solidFill>
                <a:schemeClr val="tx1">
                  <a:lumMod val="50000"/>
                  <a:lumOff val="50000"/>
                </a:schemeClr>
              </a:solidFill>
            </a:endParaRPr>
          </a:p>
        </p:txBody>
      </p:sp>
    </p:spTree>
    <p:extLst>
      <p:ext uri="{BB962C8B-B14F-4D97-AF65-F5344CB8AC3E}">
        <p14:creationId xmlns:p14="http://schemas.microsoft.com/office/powerpoint/2010/main" val="3249652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IMG_6121.JPG"/>
          <p:cNvPicPr>
            <a:picLocks noChangeAspect="1"/>
          </p:cNvPicPr>
          <p:nvPr/>
        </p:nvPicPr>
        <p:blipFill>
          <a:blip r:embed="rId2" cstate="print"/>
          <a:stretch>
            <a:fillRect/>
          </a:stretch>
        </p:blipFill>
        <p:spPr>
          <a:xfrm>
            <a:off x="3861048" y="5385048"/>
            <a:ext cx="2808312" cy="4212470"/>
          </a:xfrm>
          <a:prstGeom prst="rect">
            <a:avLst/>
          </a:prstGeom>
          <a:ln>
            <a:solidFill>
              <a:schemeClr val="tx1">
                <a:lumMod val="50000"/>
                <a:lumOff val="50000"/>
              </a:schemeClr>
            </a:solidFill>
          </a:ln>
        </p:spPr>
      </p:pic>
      <p:pic>
        <p:nvPicPr>
          <p:cNvPr id="18" name="Picture 3" descr="IMG_6121.JPG"/>
          <p:cNvPicPr>
            <a:picLocks noChangeAspect="1"/>
          </p:cNvPicPr>
          <p:nvPr/>
        </p:nvPicPr>
        <p:blipFill>
          <a:blip r:embed="rId3" cstate="print">
            <a:lum bright="16000" contrast="42000"/>
          </a:blip>
          <a:stretch>
            <a:fillRect/>
          </a:stretch>
        </p:blipFill>
        <p:spPr>
          <a:xfrm flipH="1">
            <a:off x="235472" y="1064568"/>
            <a:ext cx="3423601" cy="2448272"/>
          </a:xfrm>
          <a:prstGeom prst="rect">
            <a:avLst/>
          </a:prstGeom>
          <a:ln>
            <a:noFill/>
          </a:ln>
        </p:spPr>
      </p:pic>
      <p:pic>
        <p:nvPicPr>
          <p:cNvPr id="11" name="Picture 2" descr="C:\Users\Kes_Andrew\Desktop\SELECTED POLYUREA\MACAU\IMG_0098.JPG"/>
          <p:cNvPicPr>
            <a:picLocks noChangeAspect="1" noChangeArrowheads="1"/>
          </p:cNvPicPr>
          <p:nvPr/>
        </p:nvPicPr>
        <p:blipFill>
          <a:blip r:embed="rId4" cstate="print"/>
          <a:stretch>
            <a:fillRect/>
          </a:stretch>
        </p:blipFill>
        <p:spPr bwMode="auto">
          <a:xfrm>
            <a:off x="3891574" y="1136576"/>
            <a:ext cx="2747260" cy="1831507"/>
          </a:xfrm>
          <a:prstGeom prst="rect">
            <a:avLst/>
          </a:prstGeom>
          <a:noFill/>
          <a:ln>
            <a:solidFill>
              <a:schemeClr val="tx1">
                <a:lumMod val="50000"/>
                <a:lumOff val="50000"/>
              </a:schemeClr>
            </a:solidFill>
          </a:ln>
        </p:spPr>
      </p:pic>
      <p:sp>
        <p:nvSpPr>
          <p:cNvPr id="5" name="Rectangle 4"/>
          <p:cNvSpPr/>
          <p:nvPr/>
        </p:nvSpPr>
        <p:spPr>
          <a:xfrm flipV="1">
            <a:off x="3401616" y="776536"/>
            <a:ext cx="331236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314" name="AutoShape 2" descr="data:image/jpeg;base64,/9j/4AAQSkZJRgABAQAAAQABAAD/2wCEAAkGBhQSERUUExMTFRUWGSIaFRgWGRgaGxgYGBwYGBwcGh0cICcfGxkkGxwYHzAiIyksLCwsHB8xNTAqNSYrLCkBCQoKDgwOGg8PGiwkHBwpLCwpKSksLCwsLCkpKSwsLCwpLCwpLCwpLCwpLCksLCwpKSwpLCwsKSksKSksKSwsLP/AABEIAQMAwgMBIgACEQEDEQH/xAAcAAACAwEBAQEAAAAAAAAAAAAABQQGBwMCAQj/xABHEAACAQIEBAMDCAcGBQQDAAABAgMAEQQSITEFBiJBE1FhMnGBBxQjQlKRobEzYnKywdHwFSRzgpKiJUPC4fE0U5PDFmOD/8QAFwEBAQEBAAAAAAAAAAAAAAAAAAECA//EAB8RAQEBAAIDAQADAAAAAAAAAAABERIhAjFBUSJCYf/aAAwDAQACEQMRAD8A3GiiigKKKKAooooCioXE+MRYcXlcLf2RqWb0VRdmPuFUbmP5SnEUjwjw0RlRj0PLmchQAt8kZ1VuosbH2RQXrifGIcOuaaQIDsNSzHyVRdmPoATVB5m+VXJ0R/RXOUXAeUkkAWT2I911kPcdNU3l/mOTEYiaSRcqphnlJYl3LKsTqGc62BdxYWGh0qo8Kw1psKh1zSpf/wCTCIfxU3rWIsfOvFp0xE8XisCkZJkJLSMTFnPUdVUFlsEtT7gUhXgUzqBmDysubUXEr2v6aa0m49yticVj8WyIEjZjGJZDkQEpAgOaxJHQ46QdVq2vwTwOEywo/idLvcDL7TtIQAT2uV9betqudC3fJ5x4YnBrqS0YCm+5X6hPctbpJ+0j1Z6xP5POOrhZogTZZjIH8rZ1u3+V3DeimQ1tlYUUUUUBRRRQFFFFAUUUUBRRRQFFFFAUUUUBRRRQFZrzb8qDRExorxNlLBcoaUgZh3+jiuVIGYsTroCK0kmvznztxA4jiGIKDMxcRRgdylyBf/FRx/mqyaiRzJxWQphnLlGmRpprMzMyBg0alz1EFFk00Gp0tS2aIx8JiRPanxLm236KMwfD6RV++rTxfkV58RqUiw6xLBGfaYrGkl8qKb2/TJclbGxsRVlXg8eHjEcKBzDG3gs6q0gZxIZCLCwLPlJsBW8FO5U5ZmaHGmRWhTEr4Ubup2kklDsF9ojI0ZGwOlqsHLfKOGhbME8V1PTJL2Jyykog6Qwd7htSLLTbF4mOOIs8iqoYh3Zly2F1UF26MwIXpUswttUTl3ivz2bJhkk8NgWbEMrpFbKtgpbLNOekDTw13uDsXUE/Ep13JJysWI0Yqt5TqL5UFyNZGUa1HxXEGMCtHYwnpEi9S37ESXVTY/YDLpbPfdNjeWxIy/Op3njLtkhsIoEUK8i/RxWzMCFBYm51uNavPF8B/wAJkjiCxEQt4QyhQjLcpYAWFiAdqXcSMh4vgghwwTS8h0Ots5w+dTfcEFl9xrZ+SuNfOMMLtmePocnc29lj6kWv+sGHasqE/wA5wsbAASrIWK91kRQCvrfKQL+anvTD5PeL/NsdKpNonlZD6F5JMvbWzKT6CRydqzVbJRRRWVFFFFAUUUUBRRRQFFFFAUUUUBRRRQFFFFBE4tPkhc2ubaDub6WHrVM4RwiHDO5iRVIBZ3PU2Zi7MzMdFvmjJ2ppzrzCkKhSrucwIWJHldn6mVAidyFPtMgI7nWkXC0xGIjlmljGGjUWhBdXlMh6FZgq+HFYZR0AybXbz1EfcRxCOIxCR1UyGyKSVMjuUFkFi8mrOOhcvV7Y3qDxibGPI8SJHAmZQ00xRxdxY+Hh1Yqcu95ncXBsKncoctwRYwvGjO9xnnmPiysQgYkyNrch4/ZsOnavOOnzyA3veSRh5ZSJba3uf0qXA/GtZvtHvH8BRcLhlmBxExYuZZ0DPe5AsLWVUMmiiwAGmutT+RT1sSR7LMPc0rn4jX1r3zM4zYdBa4juFF2Ju0Z0VQZDbKNQNLi9JuE49sOrxo2aSOMeKiBZZQFW5uit4cJa1w0slz9mrswcTP0I2gCgl2vlC3hA6mJsu/c2PlVjxHH0+b+FkksyMokyhELWJAXNYkHYMq5bkC+orPX4ljJSqwwjBAKWSXEqJpwiZQSkYHhwHVRYKu5N9NbjxXgaRcNM4BlxEcQlMpN5ZTGC1i/UbEFwACQubp2FTy2rFRaJI4EkK28eXw2NtMzYeIo3x6luNyVFLeY8H4bTyIu0iyDXdvpQ6310PiW9z6U7xMUc/CyUYBJJcylRlteFQpH2TcA67bHUGo3FsHnSeHMWaOwYgHVj4LKLfrIy7aAnfQ1kapylxj5xhgWN3Q5JPMsvc+pFifIkjtTqsu+Sp5Bi8Sq28IgOwOlvEu4tprZs5P8AiHyArUayoooooCiiigKKKKAooooCiiigKKKKAoorxPOqKWdlVQLlmIAA8yToKCv81Y0qRlt9GjSEX7/U03IIWRfLUXqG0XhYSKMXYs4UaanwVJU21B1jXzvffWl3NfGYkZppZFjiJXI8hyBljKPZQQZJCT4miIQQfaF6V8f4jihGixwqyeHnz4lskSJZiLYdWLyF1VyFkc6jVVrcQ54PxLwjLKVzWz+yVCp1kAu5IjQeGIyVZs2mgqqx8yRNIkWFV8ZKtkvh7iNdEH0mJZdrKpvEgPT7VPcDwAjCTSYyY4x3ZYgHjVYogWyMIYh7HS5BOhIUbVy5chU4hQiqqKY1yqAEGRDJYCwU28bYdQ9a1JahdzjweZGkX520cKxl5IsOgj8SQBmu8hYyOtsgILMTvpTnlTg8OGwOMGHiRPo2F1uSxCOBmfUtre3lc6CovOEl5MTckhmCdrDMIItbHzzb5PfTLhwvgMVZcxZmFh3uRpqPJu5bTuRTOjeyDFH6dbkDok2ynXxYhvcKDpuLGrzOx+ZdyfB9b+yPcb/dVEjw0ksl0u1gQRD1kXkDEFyRGlraguf2aYYvmN1URl8N4YRo2RCz5QF9ppsojDAAM0eW4XOQSFp5eUWRU+AYMph1OcCKYqUBsCkjReMykknpP0rWIGUGTe4phxLBN88aQHKsmFiM4tYmyRBW963O/b9kVFfBM3CEXVJkkw+Qta8cuTKDYjsb3A3107VLhmM6MZVymXCNGyk3Ith5XAuLk9IWx3IAPcVgPvk5jKY+W5v4kCk6W6kyA/vX/wAwrS6yv5OXcYmHxGzOYmQkfWVSwVyNwSUca97gbVqlZUUUUUBRRRQFFFFAUUUUBRRRQFFFFAVHx8WaMguyDcsuW9hqR1A2BAtffyIOtSKTc34oJhJb/XAj+EhCE/AEn4UGe8F4BAcXHIUaSd7M7zs0rqzMpVR4gIUJlnUXFyO5pxzZic00vskFo4TqPYJjBvra3VNoxGxteufJ+ID4pjoAu9tgFUbm/wBuSUbkegqAYmnfOhZ7SO58PULm8UWMjEIuVpDdQ31B0126lY7POJzlcFB/+xyzBv2JD3U/Xyb+nVsaWcBxixzmeQ+GHkksSDnkKnwgFUdbm0Q06xa1raVD4xzbGnhIzNIVX6KLBJn0OhviHAjtdd0CkWNjXvkwz4l2ZkXBw5AxEbF8RLcKR4s7guRlO4sb26txWeX41j5x5kUNJiHSBDIXR8SxXaQzJkhU+K/1QVJS+U6VxxGJL4Np8NCcQgbLH85PhQszuiXXDoBmVSb3ls3SbE3vVai4TEjxTZS8jNmmeZvEJAgLWuzbBiu7X6dqvPEBbhUakXu620B9lywsApH1fsn470z9SX8UPG/OMUSuLxTNGFU+DARFCFdsuU2IBsAfaJ399aZxvAW4WUhCq8cAaG1rK6KCltLbgCxFjsdDWaxSHxmGoYRw+bHVpNrEkbdivbStW4ppg2Fv+Sf3R/X86WYsZ7w3i6S4FyOlneNijWJXJcMpuVN0LINd1MTG+Y294nHvBiMI+rJLhVjYC5yvaVM19wGW63PcISSAQFXDMOkULzlsqEYfxAWsgd1eMPpfLqqqxvsxbdVAsMajxcAjagoUYdrfOPCIYDQMM9iPQ+VYV54DDJHi+GvGRmIkilGpzIHeW4HcrnNidgx8xWxVi3J3FnaXCiT9JBMY5t9Wk8NAx9CBf3uQPZraaUFFFFQFFFFAUUUUBRRRQFFFFAUUUUBVD5643HbLOVw8aOeqZ7eIQrL9HHGTJIOom3SSQN6vhrHOd+Hw/OJMkaBwojV7XYSS6Xud2+mi1uxGUaVrxmpXrB4xZ8PiJMNFmSIFg2KXJC8jXYBIFtmBbXNKbjMDrSmLh8mMnWPGzyTqSmVEIjhuzSEAILZgFRdSG9rerRiHycOG58WYEWNumO8o8rC0Vu1LuT4C2LvmzAObWvb6JET2r2PUH01rckTUjnviFpZyls0cWQAaarGzAXAuB9MNyB76m8Afw8HjJACto2C6W1RGXYDzA8/fVb5mxheaUjQtOF21KiZYzbdrZYvqin+AkJ4ZKVGYyPl0FyQ7Iv2r7E7kHfal9H1VMbJ9Kq9TdErC+ZfZyRCwF2B12soq1c0T+Hw/C9rya6G36OZux01tuaracMLS2J1sQY4x4jgu+chlQZU6V/5mnrVi4pJ9DEMT83wsUVshxDBpCcpQ9CkIGsSPacanSp5eUJFMwUDSSOI4ywAjB0GUABj1AdIGu5BrQ+I8y4doWiSUMxiYArdkLKpJQOBlLgBjlBvZSdLaUnG86YQDLDBPj2FspmtHBcXIKoQEzC17iO+2tWfmDBTpAZZpl8NOp0ijCiNBqJEuWYyRmzamzAMMuotm+WtSKvDY4DG5xdRBASHuR0mX7Vu+uwsdhtftwTCurYXxSHdJB4bXBLxxzolzce10IrW0zeHuXo+ZWwXEAFUKYI1GX2TYyWKWBJiZWVkIJ0a26sK4cdLDD4SWPWSOSfTMVDoet0O9iVGh0KsBa3aIlS8SGGXxlAIixhElxfoJl16dgrxXN9bB9iddtw82dFYC2YA2PqL9qw/GQsIsU9yTmiYXI/SB8QjX8jd7EA2vdR7JJ0blnnGJsQ+Ce0ci3MHZZI9SFXydV+r3XUXs1lVbqKKKgKKKKAooooCiiigKKKKAooooOeIayn+t6xriuLzyZwEPiStISbEFUDsmlwDa+GGrEgjYVp/NfExDAxzorFTkzMFBe1lFz5sRWeQcHuyuqOyxoVV5C0KAB0O73kIyxxj2baGxrfjZGbNTeZ+lMLDYnKmY6Am5KAbLp0+LqF+6l3JmIXDsJJhkLxlljsTKxkYyNaMAufbsSO+4rjxbnDDByXxD4mTKAUwS5ECkkpmmvfS51EgBzHp1ArrhMZiJMFiZokiwAQN4YQKztJ2LyMCtixF7KTqeqm9Ljw/AbL4koSJQc7SYlgiZrHXwlPWt2Y9TI21fOI8Xiiw6uFxGMjJyxhcsGHJynpFyM6EAm58TvrVOxPDFeUNNI+IOV8zSsWykyKqEF+nKRnN0AtarxzkfDwWEQdOVS2hXS0RXdtxd996Zb7NVyTmfHS3jjMWCiWwywqAQGUmxdhpoL3VB2ptz5wGCL5vaIFvDkLSOQWJXwQC7uS53PrVbwBzTtfvOFB0P/LUaO+4uToBf8Kt/ylOfGhsBoja6dOZ4xub2vl7DtVySxN6UvCk55TewEtri1gBCv127fDz861/mVVbCTKwupiYEHuCtiKx7BLmkY6sTMdQP1be0fd2rYOYj/dpdv0bflTy+EZVwASKr4YiVlC2he980TEkwtpYyKys6A98yXAcUw4qmbBRnRss8pUqelg8Ata41BVriwJ20OteOE4cyYXGICEbwQVO2R0kJVum+WzAHMDcW/V144PjL4rDZdA6v9LGBtKwa7DyjlXrW4tnDLc51rHqqncUzHG4uK7eFIRJfN7LfQtYgG9mdlIG9wwGkhNPOXYYP7TjkxQ6vCjMQaxVZikbBjp7V7gG9r272IScROaWdgWGfA5rqQCCYo5AVJ2N4r9hpc33EH53IVjeQBZMvY3F0YqCv6pINvL2fq1Yr9CUV5ikzAEbEX++vVZBRRRQFFF6rHFOeY45PDiHjEG0hDWVRsbNYhm9BpfQkUFnorOJPlIlmmSOBBGoYMxlIDMgIJXuFFtLjMddKunA+PJiUuoKsPaVrXFtDsdRf+hQM6KKKAooooM756fEJP4kMWFRz9GspXxJDGqPISb5Alm6d23HnVd5X4N86xIkxM8uKMbvlD38MNGxjBCraP21cjTy8r085txytiMzGyxIXJIW3WxcWLm1wsDbA6N6iovLgbDYWSaUENHDcmzXLBPFe2bqF3LdOUfGukn8dZ3tXOMuHkucoz4i6sB9VZHlXqbpH0caXABFPcV08KQEkNLIhJzbkOJDqR3EZ0AtvakL4EK0SC7BI3s5JQKVEeHXqclspzP7JPup/zh0wYZBowDSCxWwsnhkln7fTb76++rfkSKVh4GaYnY2jW7dm65Dq4uL3Gy2q1/KIg8WAdXRGwNrD23iXUnUeydR60i4FDnxV982IuCBm0QRxaSNoV32F6ac7hmxwAF7RxgDKDY5pnNiSADbL57VfsPhByu2bEIQPana5AuSBIqaudCLfG1WD5QpAcWqjXLHGfZzHWV9idB7PelfK2BMLQTYgiJAzP9Kcpu8hcAKxHVe2ymnfGMEuMxHipFPICqqLr4SDw2drkyakEtuqHbes2zY1J0pnDDmYXGa8rHW7d7eyLID63rXeYW/u83+G3l5eulVeDlsQJmeSDCrqxIs7KzEsx8WbptfyQVyxDQM2WGWVpmuFaYzeFNcaxByMlmW56NiL2NiKx5eWrJhby0fo8T/gPtcaK/62n+b4H2aVYKcx8PTEKiuyvGJRezPA8IDqG3zZkRgbixQHUrq44HHk+casB4EvtaNGwdSUa5NnXMLn2W0YXDXKvh+MROHzaiyeATfLuMyj0voO+h07WqhnDIJsRFIrB45ITEGFhmUQ4gISBbKTcqR2ZGFgNaWOf7vhie6yC/8A/RpP/sr3hOMph5MIFEYSaK8fYLKJGRgfsxyKIl9GRGtobx3Urh1Q3tHMyLcWupjgIt5WKsLdiCDsaQb3yxifEweHc7mJL+/KAfxppVY+TbEZ+Gw3+rmX4B2t+Fqs9ZBUfHcQjhQvIwVR3P8ADuT6DWpFVrn/AIY02GARgjiRSGIBsL2Oh8xpQVLmjnx528GEPZto0/SyDXVje0URsdzrbc3tS/B8sSxIZp2tJYZI0No0U5LgX1ZtCczC51AuNRYuXuXkwi5UUmQizM1izleoFmI3BYHyBOy3zU1ngVvaIJcEW/a0Fha5PUp77Xs9s1Bls/AGBzQOLgljFJcpe+4PtJc91012NfOFQ4qVmJJixERuCGZbg+yVI7GxDXtfuLG1NJoyrEFTmG9twfZO3u91RpcWFmhlLAANkLZdSJbIFPkufwzf027h8Mc34pjGJJlxYJ1I8STQnt0m33aUVZzhVOtzrroT3r7TlTpp9cMdNljY+Q0950H413pLzVjQkQBIFzc69hr+dqDIeL85xNNjcNI4XNIsQZsqKY3EMMgZzcgKPHY2F9T62tuNkthdLfTSKdS46HcORma7N9HmAa3uFZBByjLiJGkaRczszlYVMxuSSQWBEQNyRq/atHwuElSCGO0cMcAGV5mLuelkYsqFVBKsw9phre1b5dYmOOBDSYlioPsxKbnVH+kxD3MgLgkGP6ljpU/meeKTEL9ICY1WyoPEk6nu3Sqs6joTXQeulKk43g2kEXjyYyV7lY4iAraE2smWIgKPrk6DejG8fxMKyLh8Nh8NHCjtdzmOWJEZsqRgAHrVfate9OVt6Mk9pHAuBSRENHCcwdz4k7Kl/EYvmCLnY2JAsxU7124tjIIizYzHorkdSQWjJ7C2UtNe2gs1cuAcObESE4nFyT5RrGpCRXYKSCqe1bNYZie+lV/i+DSKHEtFh4ounEC6hVOUSFEIyj7I2NtzU423s2HvB+PwvNlwWCYs288w8MMLXzZiGkfTQXA943pbzHxvGiZomxUcSKwU+DGFOsYk9p2Yi1wLj8KYcmL/AHn9IGKpaygW0Ue836vP4Uv47ATjZmCKSZfaNtlgRewJ7elanhOWF8uiDl3BrJLDJL4s8mY9UhZrASKFN3NtB5VqfN+HVsHMDZbRswY/UZRmVx5FSAQe1qzXlZwfmvXvrlUC/U6Gxtc/lWm8ySH5vLbfw3tfzy1PP4T6zvhfHpMTHNGxti1Rop1Sw+cRC6eJHewEyG9ux20BGSsQYRocFxFG2HzdlYDRl8QgMvofLsbg6g1P4HhlkxL2OV44Z2S2jROk5ZfTufQhiDpv3/tD59hJ8uVGdQMTH2R1YOJU7hCy9Q1tqdwc2PSk5YGLhWbUZ3U37gTrofSxponFi4miN80MpUg65gpZFa+97dLa7hT3NJOIxNFg8GzDKYZ5Aw8iWjcfgCfjTeOHLiOJLpfxEcX/AFnP8JKDZ/kfxObBOv2JiB7iqN+ZNXqs35GVuGrJFNlLO6myXbJcAakgXvpt672q5wcdWw8TpJ1X9YX0t5m1tqUNaicVS8L23AzD3r1fwrlwvjcc5dVuroetGtmAOzaaFT2I03G4IE51uCDsdKCtqsl3FkCXvGQSSVABu192zDtoBbVDUdFyu6x6nuWN7ZtBmbvqYzbve9n3r5iMXIHjDKPCyHO+ax8SNlstrXIsrm4Omns3rq117BBb2tm1zLoNlF1TUkC51ZxWa0pPG8I0U2RpbseouQFuWGbVb2XqB0NrabUo4mhZHDKL2uDa49L97XtqfhVl54hW0bqLgXBPoLOt/eCbDKB5XGtVGYi9gTGfI7a9wD5+hJ9K1Ep5guYAY0LIAxUZhfY2FxoPOiqRPyPG7M5XViWOrbk3oqYP03WUfKvxuOGUySYNpfBVQHYplJY9O5Jvdvs6a1dOT+eoOIq3hZ1kjt4kbD2c2bKQw6WBytsb6agVkXy8cWzBY7+3KW96xjKP3h91PaXpXY/lGxeJljihEeHSRwgKgEi5FxmfpvY7Wvt51G+VFAmLSIM7BUDNnd3JZmYn2ibaAaC29QPk5wxl4jETrku5vr7KkD/dlqPz5jPF4hiGFyA2X3ZAE/MGr9Fj+SPDFsdmtosLH3FmUfDc/ca54rj5mxONhclg7skIubDxJUi2vvYA6Dzpp8kEZVcVM1gFCqPTKHZv+mqhwCAS4iFj1EyAsW6VJAMjA+mm9q3PbN9Nu5bc5pSSls3srfpt0b9x0eQqhcYnWTDMcjnxETVibAzSG9gxuL37Crby/ilTByyAx2AZvoxYLoXsT3Iv6e6qVxRQERStrSwp9I9yAuVtrkWtW/tT5Fz5PfNPL1JoNVXW2kY38tPIUi4wM08py3GeX226eg5NBrqPcKe8kyFjKSToSNEZB7TDQnfbtVWxuHJaViE3xDAtdzYykiwNgptppU/tT48cqPphB4n1V0jW+7R6Oeq22p071ofNJvhphYG8T6NsenvptWc8scRgU4RWnuxWIBARo11stlF998x99aLzKM2HlGmsbjqFxqvcdxWfP4vj9ZRyUv8Af5xrrFMLE3P6TY760n5OlIbESqSJI4GlQ+ZVhcN9pWBsR8RYgEOORT/xKQEW6JQdST7Z3J3PrSTkxbnFAbnByge/prFaOOKgYzBgwEBQ+YId45CMpjv9k6ZCfRdAQBKwWHE3FMVEzZFmgW5te11ga9tL210pDy9ifBwcswUMVlVZFO0kTqQVPx1B7a+ZvZeFxq2JixMchKvGyBmOpARiFJ38RbAEE9QF+zVFbDw5fHdpARay6sLnZmAAFhsw7n86Q8SIQyRmJ5GiCOY09GJjEZNh7SbDbKBpcVK5f5gjihUz4iBAE1JYIq2sLXJ2Jvb7qrfFvlIwKyyBMSQpv7Cu5zsQc4NipXVza+mgA7VBaOVsei47w8tnBYXfcRuCwyG3ssyDp07fHRKxbC8Wj+fxOkyyI2SRSTdjYqmZcx0W2YkAdz332mtIq2LlEckgtd1e6aXPVlfS4t3bWzEXOw1qMZhdWma1jsp0ZktuwuWYGNvZzEfaANqY8ZiPjMFy2eMXzGw6SVN/PRx2I9D2QcVVDBIHYMxXXMNiQDYITv7dg5vf2VrFaJ+YeYYZFMMdiMwIyWyX1B9k5b20v1km/ULEVXHdyLECRRpl0zC2gsCL6W+r271XsRgZFzvNMsbxMvhwm+eTM5JyDQALZs2l9r2ppimvZg1tLjYjz277Hz32qwrwyrf6w9Mx0r5XT+1Z/T75P5iiqzpPyBz9icLifm8CRMs8q586ksABlJBDDYZjY371D+VbHh8aEzEiNALeTNdj+BSuXyY4AyY7OwP0aM3xboH5t91IuZsf42Mnk0N3Nvcpyj8AKTpb2t3yRwqJMRMRbw4wv+olj+5VFnxOd3dr3dyx8tSWP41fOW28DguJlOhlLBSPULEP9xNZ3V+o07lgeDwLEyXt4niW/wAwEQ/GqjwXikUTxMxNwzMxKlrdORRbQW1JuO9vKrXx0iHgEKbeIE+9iZj+VUXB8vYma3hwSsPPKQv+o6fjVlxLGwxY5BweRw7SIYm6rC9rZCLaa7is7x3OUZZWihtklEmthfoKAaX9+9Xd+Gf8IXCCSOOTKocXzZbuHe4S5J9r3nvVcwHydwfWlnm/wkCr7jfM34CnO9rxWn5KuLviY53cAAOAoW43zOe+uprK+JzSzYmRQZJPpWyqMzWGYnQa6VsPL3CnwsZjw0AiDNmbxHLZja173uDYfZtU+Pg8gFvECD7MYy29xXL+IrOmMp5Q5QxS4nDzSQNHEkiszSWSwBGtmIPbyrVeaMakuFmjjbM7wuqBdczFDYA7E+l713PB4U6pGNx9Z2y/eRa/xpfJicFNlSN4SWJymMqSTvow0Y97a7baVFZx8ms5+fqrA5ir3J3v1XvfW/nUP5PR/enX7UDj71Bq+twhIcZHPILMLjxF2cFSOsfaH2t7DW9iwonJuHaHiaRupB61sd7ZGsfUWAtV1EHhBvgMcPLwT/vI/jTfB8SaMYKy5454gjoNCXjkdQ6ntIOm3ut6hXy2t8PjkP8A7Iax843B/CukM30XDj2SVwff4iPb7jeimCcpYdSDJKWYnRRljzE9gu49BU3AxYESeGkas9yOtWOq6nV9NPSl3GIlXFksxBzIxAX7LWBvt6V4dkTHEEG+calrAGRew7/GsqYYzhHhyCWAXS2ZolYqD36SPZuQNq0j5JOd2lnOGBZoWuYw/tRMAWKb3A0Omo8rd6JIXBUKrNoQbC1rG4vewsfSpvKrtDxCGfKENxmGYANm6DewNtDv6Ckq2Nq5nGVomzZAWKFv21PqLaqg3A110vVSl4jErARsGkYHIVIYkEgkZraAiQi0YC3GrVJ5yx5xWDlicABlsMgJzXytYE6XPUKyaDlXTSInXXMQLEHyvffXarYkdeeICk6tIU+kW+VSNCLI2a19Scx3OvfWvvCMQGw6ZlJA6CLMfZOUaj0APx702wvCwAocxWiOiLc9NyxUezby0qf80UZ7aZuoDQAHbT3WXvUMIfAPYSW7ezt8Rf76KscWIiKg9AuAdSf50VdFe5XwBw+FxU65ndlsNNyimwAHmxqi4bk7FPYmPwwe8rKlvgxv+FabwTh0hwsRmldOgEgWS1x9bzPncV6E+CTN1rIQbMEzSm/qqX1+FSbJ2XNK5uGxtw+LBeJZlsZMilr6l2C3IGrHf8KiYPkCHtBNJfvK+W3+Vcv5mrTFxU7RYWS1tC2VF/PN/tr0JMW9v0EXmOqQ29D0C/wNUek4dMyqpaNFTRQq3AAFha+o000NdW4QgF5ZWYfrNYD3E6j764/2PI9/FxMzA9lIjt6AxgNb3mvcfLuHUhjGrMPrP1N/qa5qDwvE8EuqFZTew8NWmI+KhrVKTjchuI8LKfIuUjU/izD/AE11fERRDqKqP4UsxPPuDj3mU/s9X7tzRDAPjHtrBEO4s8h+DXQf7aDwR2B8XEztc7Kwit6AxBTb3k1yTmRHwj4qMXRVdhodRHe+9reyRVBxnyvTMD4cSr+0c2nuAB/Grg0mPlvDhg3hKzge03U3+prmvfEMDE8eRlUi+3kQdCLbEb3G1ZfwPnfFYjGwo8gyM4DIoFjv3a5+41oPNWOMeHd13VGZb33AuKWYSl2JxcmHGWW80G2c6ug7CT7Q/XGo0uDq1K5vDSaKdVMiICUOl0uLEX7ixP5+pg4LntJ4yrDLJbY7HT0/l8KUYXjvhqApit5hW8h2tr7wRRX3huAZTiBZfpEmAI1JVvDI28iDp76+QcFdsNGgVzlmLAGyEXRT9a3cVKw3MarsrtcC9gFFwfhXybmFuq0aLYg9bX7Aba01cSeI8umWQu5jAK2GZmJsNdRqL3qbLy4AQzyMbsAbKF30Gu29u1IxzA56fFRb3FkXzqJi+M3UZ5JSTY2v697VFxdzHGgW5Glx1uffrl93lUaPjmHjZSDGNwcq3OhNtRY1Up5FALAA2AIN73B99RknZhm0BDaKB2779qzq5F0xXNykghZHsdL7XuR312NL8VzNMucLCNddTm7AX19wqtiVyt9fdf8Ao/GvvFSDkNx1aH10O99xTV4nEfME5GkgQEX6RcfxA3NQcPxUyMAZHbW2pIvcX7etK4VsGW5ObSy/dfbavEEBuSFJtY6+Y9/agdSYC5O2/rRUoYj0X7hRTRdF4DALF1DkbNKxc/e5JqXDiYswRSmY7KPTeso5z4w74uUK7BActgSBoADcDS970y+S7DfTyyfYTL8XN/yU10xz1b+Jc+YaB2jYsXTQgA/na341y5f56XFz+FHGyjKWJa2wsOxPcisr4pi/Enle987sfgSSPwq4fJVh7yTvb2VCj/MST+6KYkdOaue8RFiZYoygVTYGxv7IJ723J7Up4Dx7E4jGQI8zkeICQLLcLqQctriw70k43iM+Jmbe8jEe7MbfhTb5PYC2PjI+qGY/6SPzIqob/KxibzQp3VC3+o2/6TVFvVq+UubNjbfZjUfm38aqlINbwi5OBkeeHc/F8x/M1kzGtV4hLk4IPWBBt9sKP41lFSLT/kw/8Qg/xPyBrUOeH/usn+G/7tZbyP8A+vw/7X/Sa0vnhj82fb2H/dpfZGS8E/Tp8f3TUnGErcjTW3oN6icIa00f7X56UwlgV2YG2+tKsQ4sSch6tfPW9jfzqXw6QAuMxbpv5nT3ivHzZFta29j/AA3qXCq3H7Pu/KsWtyIYbqPQx6t+9d/CJOij339fv2roZEXfL2Opv5VKhxwU6Aan6oJ318qi9uQjdowD9nte2h/HeucfD3PVdjcaAWAOnv8APWpSY+4UdW5G1rAf+K+eOenTzHU5AHwAPlSF17h4cSBf632jf1+6vDQrkF8oysLj02+IrmcTlG8S5W73Pn5kdq4lyyyKrg2uQV9e2lVDGSOME6sfKw/kK5GaMG4Q2I3Yj+ZO1LjilIUfSMdjv/2Fc3mA1EQ0Nuqw9e/9a0ypsNBxED/2/vopN/aP6if6lopxqbEDEzl3ZzuzFj7yb1euUT4PDcRNpmbNl/yrYX/zXqgVe+LnweERR2IMmX72JlP5WrowolaT8n/0WAnlOguzX9EUfxzVm1aQgMPBfMumw7+K38mqVYzern8l0BOJkbssZHxZlt+ANV/BcuTy+zGQPN+kfC+/wq7ck8LbCeKZcpLhQuXW1s173A8xtSkVLneTNjpj6gfcqikdXTjfKmYzTtIbu5KgC1sx2Pnpp22qBw7lSJ7eJivDPceGSP8AVmt99Bc+clycKKgWAWNfuZP5Vk9bhxDh0WLh8NmJjNjeNhrlsRrY6Uvi5AwS2+hLftO/8CBRbGecjj+/wftH91q0fnj/ANO2v1H/AHam4Xg+FiYFIYEYbMAMw7aE63qFzRlKKDqDcG97EG1SkjJeGH6aP9oVNxDZSTf8PdTGXgKLIroSLMDY6jQg6d/zpPjJDmOhoTp88e/ZjrXXDS3dQRbtcm/nUFfcT7zXXCmzggAa+81Ma3frtO5XYrb3Gj582+ZtbWsBvpfy9RXueN2bc+W39etR8REy2zFrf160iUx4S2bNmudd2038t6jYpLObKNDcEtp57aV74fACSNTp3+/yqZJwtS+pF7adv40Xor8X/CFzc7H7t6ncJxIzkMR1L9UWGnwFR8dhQhXIFN9xoak4OO7LcWsQAALX0tralIgYjVm1e3YdtNPhtXhIh9ltPP8AoaVYPCVXYEHXt7x7/SoslgRZRfbUgXqGX8KThx5D7/8AvX2mvzxfJfv/AO1FU7e8NwrAk2aeY+qhAP8AqNXabDYbFRqHs6IdBmZbG1uxB2qjMoO4B94B/Opj8wug1WMgDYLl/LT8K2ydvJgomyjDR3Hmt/cdQa7z85LEotE1trWYAD00/hVNwfGJpJGbPlXsMoI9B2286Y4bFsWAkkUqPMPf+I/GoLbhOOrilDqCApsb+eh/lXcLSVeJxwxXUZzf2Y7Fte9vKiLmS7KGjMast7uQLagDT1+/Q1FSuOm0VvMj+dV61MuIcTSaJCp0zH8NP5Uuqo+Rsym6synzUkH7xUr+1JCLMc/v0OxG4t79fKo5otQWDhXMqAkzLlA1Vhmc97376C1rXqZx/ECRBludiPVXUMDbcf15VT8Sehvcfyprj8QQYz+pH+RFDSrB4SZyB4ckYPd9h9+v4GvHEuV3Wx8SNiSNBcefc1bsNLmFQOOxx2BfKCLWJNj7Xb42qCqw8HkyliqFbgkXOosL2tUf+yGWXpH17KLr52G591PcJYQTMlr5b6bEqotSp+KEYjLlFxICp8+oEXpiyuckxEhUA5lYhh3BBIO1ttaPmMkl7xuQb/VPw7Vf9Gu3Y3P40JGDqNRvprpU4ry/xScNwWUEERGxGxNtdPO1SoeEzEgsgW4N7lTrp6++rYY6MlOJzqrjgUp1uoIOw2I+7Tt516/sBzmu4uTpbt+VWXLXgirxic6r/wD+OnMGLna1rH3+dezwBe5bU3tpTy1cmFXInKkp5cj8j9//AGopxeimJqiycTCm1HjiUW/nS3E+1UjBzKo8j3qonYSDKLVJBqMmLU7H8q7BqDoBQzkA2v8ACviuPMV7Vb9x94qKicPBeQs+ttFuNrf+TTYGoyi1dQ1B0zV9LVzvXwvVEbG45dU1JIO3aw7024m/sfsJ/GkUsAzMftC3b8ztTDiGNViMrKbKo0IOouO1EPcDPpXjjU65NWVWNspJAOjLe1/SoODxS/aF/wCjXTi2KtGdVvbpzbEgqf6tUVDwWMTrBcdQIAGouBqfx1+FVrGz/TB/RG/2qaaxYLx2IzdO5tfe5v8AC1DYdZdAFJy2ubDUADeqh1JzUkVlZSdL/A3qPiub1ChBG6CwtYAWXtbq2pTj8CZGQixsgB1G4veo+LxWQhXjDFVC3zHYe6i6eDnm17Rs1/PS2gGm9NuB8bbEKzFAgBtvfsD5etUccWttEnxzH+NNuXuNOZctlCkEkKLXOmupoLPgOMJKzKNGQkEHfQkX/Cu64tS7IDqu/lr5VGXBpn8QABjufOhMOFZmG7an3+f3flVRMBpXxrGPFkKjMt+sAXbta2ot3117VJxPUjC9ri331nbYqQEgu9xoeo0GhJiFIBvvX2s4+ct9pvvNfagkEeg+6oZoooPl6dQnpHuoooFeIkOY6nevInb7R++iigccMclLnepTNpRRQQ48Q32jUqJyVufOiig5T7UmxCgGiioO/Bv0y+5v3Wq1Y09PwP5iiiqpfw2YiTQ/1c0lxje0P1j+dFFEM+HHpX3VB47+kH7I/M0UUC9N6tXyfYFJeJwRuLo2YMLkXsrHcEHcUUUSrI4sSB2JA++vLGiiqrm5qgcVW00n7R/OiigiUUUVB//Z"/>
          <p:cNvSpPr>
            <a:spLocks noChangeAspect="1" noChangeArrowheads="1"/>
          </p:cNvSpPr>
          <p:nvPr/>
        </p:nvSpPr>
        <p:spPr bwMode="auto">
          <a:xfrm>
            <a:off x="63500" y="-4905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2" name="TextBox 11"/>
          <p:cNvSpPr txBox="1"/>
          <p:nvPr/>
        </p:nvSpPr>
        <p:spPr>
          <a:xfrm>
            <a:off x="0" y="-15552"/>
            <a:ext cx="2276872" cy="464156"/>
          </a:xfrm>
          <a:prstGeom prst="rect">
            <a:avLst/>
          </a:prstGeom>
          <a:solidFill>
            <a:srgbClr val="FF0000"/>
          </a:solidFill>
        </p:spPr>
        <p:txBody>
          <a:bodyPr wrap="square" rtlCol="0" anchor="ctr" anchorCtr="0">
            <a:noAutofit/>
          </a:bodyPr>
          <a:lstStyle/>
          <a:p>
            <a:r>
              <a:rPr lang="en-US" altLang="zh-TW" sz="1600" b="1" dirty="0">
                <a:solidFill>
                  <a:schemeClr val="bg1"/>
                </a:solidFill>
              </a:rPr>
              <a:t>PROJECT REFERENCE</a:t>
            </a:r>
            <a:endParaRPr lang="zh-TW" altLang="en-US" sz="1600" b="1" dirty="0">
              <a:solidFill>
                <a:schemeClr val="bg1"/>
              </a:solidFill>
            </a:endParaRPr>
          </a:p>
        </p:txBody>
      </p:sp>
      <p:sp>
        <p:nvSpPr>
          <p:cNvPr id="20" name="文字方塊 3"/>
          <p:cNvSpPr txBox="1"/>
          <p:nvPr/>
        </p:nvSpPr>
        <p:spPr>
          <a:xfrm>
            <a:off x="4437112" y="416496"/>
            <a:ext cx="2304256" cy="504056"/>
          </a:xfrm>
          <a:prstGeom prst="rect">
            <a:avLst/>
          </a:prstGeom>
          <a:noFill/>
        </p:spPr>
        <p:txBody>
          <a:bodyPr wrap="square" rtlCol="0" anchor="ctr" anchorCtr="0">
            <a:noAutofit/>
          </a:bodyPr>
          <a:lstStyle/>
          <a:p>
            <a:pPr algn="r"/>
            <a:r>
              <a:rPr lang="en-US" altLang="zh-TW" sz="2000" dirty="0">
                <a:solidFill>
                  <a:srgbClr val="FF0000"/>
                </a:solidFill>
              </a:rPr>
              <a:t>Expansion Joint</a:t>
            </a:r>
            <a:endParaRPr lang="zh-TW" altLang="en-US" sz="2000" dirty="0">
              <a:solidFill>
                <a:srgbClr val="FF0000"/>
              </a:solidFill>
            </a:endParaRPr>
          </a:p>
          <a:p>
            <a:pPr algn="r"/>
            <a:endParaRPr lang="zh-TW" altLang="zh-TW" sz="1200" dirty="0">
              <a:solidFill>
                <a:srgbClr val="FF0000"/>
              </a:solidFill>
            </a:endParaRPr>
          </a:p>
        </p:txBody>
      </p:sp>
      <p:sp>
        <p:nvSpPr>
          <p:cNvPr id="13" name="TextBox 12"/>
          <p:cNvSpPr txBox="1"/>
          <p:nvPr/>
        </p:nvSpPr>
        <p:spPr>
          <a:xfrm>
            <a:off x="260648" y="6537176"/>
            <a:ext cx="3456384" cy="1461939"/>
          </a:xfrm>
          <a:prstGeom prst="rect">
            <a:avLst/>
          </a:prstGeom>
          <a:noFill/>
          <a:ln>
            <a:noFill/>
          </a:ln>
        </p:spPr>
        <p:txBody>
          <a:bodyPr wrap="square" rtlCol="0">
            <a:spAutoFit/>
          </a:bodyPr>
          <a:lstStyle/>
          <a:p>
            <a:r>
              <a:rPr lang="en-US" altLang="zh-TW" sz="1200" b="1" dirty="0"/>
              <a:t>Selected Job References</a:t>
            </a:r>
          </a:p>
          <a:p>
            <a:endParaRPr lang="en-US" altLang="zh-TW" sz="1100" dirty="0"/>
          </a:p>
          <a:p>
            <a:pPr>
              <a:buFont typeface="Wingdings" pitchFamily="2" charset="2"/>
              <a:buChar char="u"/>
            </a:pPr>
            <a:r>
              <a:rPr lang="en-US" altLang="zh-TW" sz="1100" i="1" dirty="0"/>
              <a:t>   </a:t>
            </a:r>
            <a:r>
              <a:rPr lang="en-US" altLang="zh-TW" sz="1100" dirty="0"/>
              <a:t>Tuen Mun Hospital, N.T.</a:t>
            </a:r>
          </a:p>
          <a:p>
            <a:pPr>
              <a:buFont typeface="Wingdings" pitchFamily="2" charset="2"/>
              <a:buChar char="u"/>
            </a:pPr>
            <a:r>
              <a:rPr lang="en-US" altLang="zh-TW" sz="1100" b="1" dirty="0"/>
              <a:t>   </a:t>
            </a:r>
            <a:r>
              <a:rPr lang="en-US" altLang="zh-TW" sz="1100" dirty="0"/>
              <a:t>Lei Muk Shue Estate Phase 3</a:t>
            </a:r>
          </a:p>
          <a:p>
            <a:pPr>
              <a:buFont typeface="Wingdings" pitchFamily="2" charset="2"/>
              <a:buChar char="u"/>
            </a:pPr>
            <a:r>
              <a:rPr lang="en-US" altLang="zh-TW" sz="1100" dirty="0"/>
              <a:t>   Lei Yue Mun Phase 2</a:t>
            </a:r>
          </a:p>
          <a:p>
            <a:pPr>
              <a:buFont typeface="Wingdings" pitchFamily="2" charset="2"/>
              <a:buChar char="u"/>
            </a:pPr>
            <a:r>
              <a:rPr lang="en-US" altLang="zh-TW" sz="1100" dirty="0"/>
              <a:t>   Hammer Hill Road Park, Kowloon</a:t>
            </a:r>
          </a:p>
          <a:p>
            <a:pPr>
              <a:buFont typeface="Wingdings" pitchFamily="2" charset="2"/>
              <a:buChar char="u"/>
            </a:pPr>
            <a:r>
              <a:rPr lang="en-US" altLang="zh-TW" sz="1100" dirty="0"/>
              <a:t>   Sands Casino Phase 2, Macau</a:t>
            </a:r>
          </a:p>
          <a:p>
            <a:pPr>
              <a:buFont typeface="Wingdings" pitchFamily="2" charset="2"/>
              <a:buChar char="u"/>
            </a:pPr>
            <a:r>
              <a:rPr lang="en-US" altLang="zh-TW" sz="1100" dirty="0"/>
              <a:t>   One Grantai, Taipa Macau</a:t>
            </a:r>
          </a:p>
        </p:txBody>
      </p:sp>
      <p:pic>
        <p:nvPicPr>
          <p:cNvPr id="14" name="Picture 3" descr="IMG_6121.JPG"/>
          <p:cNvPicPr>
            <a:picLocks noChangeAspect="1"/>
          </p:cNvPicPr>
          <p:nvPr/>
        </p:nvPicPr>
        <p:blipFill>
          <a:blip r:embed="rId5" cstate="print"/>
          <a:stretch>
            <a:fillRect/>
          </a:stretch>
        </p:blipFill>
        <p:spPr>
          <a:xfrm>
            <a:off x="3861048" y="3224808"/>
            <a:ext cx="2802705" cy="1868470"/>
          </a:xfrm>
          <a:prstGeom prst="rect">
            <a:avLst/>
          </a:prstGeom>
          <a:ln>
            <a:solidFill>
              <a:schemeClr val="tx1">
                <a:lumMod val="50000"/>
                <a:lumOff val="50000"/>
              </a:schemeClr>
            </a:solidFill>
          </a:ln>
        </p:spPr>
      </p:pic>
      <p:sp>
        <p:nvSpPr>
          <p:cNvPr id="23" name="文字方塊 29"/>
          <p:cNvSpPr txBox="1"/>
          <p:nvPr/>
        </p:nvSpPr>
        <p:spPr>
          <a:xfrm>
            <a:off x="188640" y="3584848"/>
            <a:ext cx="3096344" cy="1369606"/>
          </a:xfrm>
          <a:prstGeom prst="rect">
            <a:avLst/>
          </a:prstGeom>
          <a:noFill/>
        </p:spPr>
        <p:txBody>
          <a:bodyPr wrap="square" rtlCol="0">
            <a:spAutoFit/>
          </a:bodyPr>
          <a:lstStyle/>
          <a:p>
            <a:r>
              <a:rPr lang="it-IT" altLang="zh-TW" sz="1400" b="1" dirty="0"/>
              <a:t>HSBC DATA CENTRE </a:t>
            </a:r>
          </a:p>
          <a:p>
            <a:r>
              <a:rPr lang="it-IT" altLang="zh-TW" sz="1400" b="1" dirty="0"/>
              <a:t>Tseung Kwan O, Hong Kong</a:t>
            </a:r>
          </a:p>
          <a:p>
            <a:endParaRPr lang="en-US" altLang="zh-TW" sz="1100" b="1" dirty="0"/>
          </a:p>
          <a:p>
            <a:r>
              <a:rPr lang="en-US" altLang="zh-TW" sz="1100" b="1" dirty="0"/>
              <a:t>Contractor : 	</a:t>
            </a:r>
            <a:r>
              <a:rPr lang="en-US" altLang="zh-TW" sz="1100" dirty="0"/>
              <a:t>Hsin Chong Construction Ltd.</a:t>
            </a:r>
          </a:p>
          <a:p>
            <a:r>
              <a:rPr lang="en-US" altLang="zh-TW" sz="1100" b="1" dirty="0"/>
              <a:t>Architect : 	</a:t>
            </a:r>
            <a:r>
              <a:rPr lang="en-US" altLang="zh-TW" sz="1100" dirty="0"/>
              <a:t>L &amp; O</a:t>
            </a:r>
            <a:endParaRPr lang="en-US" altLang="zh-HK" sz="1100" dirty="0"/>
          </a:p>
          <a:p>
            <a:r>
              <a:rPr lang="en-US" altLang="zh-TW" sz="1100" b="1" dirty="0"/>
              <a:t>Client : 	</a:t>
            </a:r>
            <a:r>
              <a:rPr lang="en-US" altLang="zh-TW" sz="1100" dirty="0"/>
              <a:t>HSBC</a:t>
            </a:r>
            <a:endParaRPr lang="en-US" altLang="zh-HK" sz="1100" dirty="0"/>
          </a:p>
          <a:p>
            <a:r>
              <a:rPr lang="en-US" altLang="zh-TW" sz="1100" b="1" dirty="0"/>
              <a:t>Treated Area:	</a:t>
            </a:r>
            <a:r>
              <a:rPr lang="en-US" altLang="zh-TW" sz="1100" dirty="0"/>
              <a:t>1,2000m.r.</a:t>
            </a:r>
          </a:p>
        </p:txBody>
      </p:sp>
      <p:sp>
        <p:nvSpPr>
          <p:cNvPr id="15" name="Rectangle 14"/>
          <p:cNvSpPr/>
          <p:nvPr/>
        </p:nvSpPr>
        <p:spPr>
          <a:xfrm>
            <a:off x="0" y="6275432"/>
            <a:ext cx="206084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TextBox 16"/>
          <p:cNvSpPr txBox="1"/>
          <p:nvPr/>
        </p:nvSpPr>
        <p:spPr>
          <a:xfrm>
            <a:off x="3933056" y="9561512"/>
            <a:ext cx="2664296" cy="400110"/>
          </a:xfrm>
          <a:prstGeom prst="rect">
            <a:avLst/>
          </a:prstGeom>
          <a:noFill/>
        </p:spPr>
        <p:txBody>
          <a:bodyPr wrap="square" rtlCol="0">
            <a:spAutoFit/>
          </a:bodyPr>
          <a:lstStyle/>
          <a:p>
            <a:pPr>
              <a:buFont typeface="Arial" pitchFamily="34" charset="0"/>
              <a:buChar char="•"/>
            </a:pPr>
            <a:r>
              <a:rPr lang="en-US" altLang="zh-TW" sz="1000" i="1" dirty="0"/>
              <a:t> Chai Wan Youth Campus, Hong Kong</a:t>
            </a:r>
          </a:p>
          <a:p>
            <a:pPr>
              <a:buFont typeface="Arial" pitchFamily="34" charset="0"/>
              <a:buChar char="•"/>
            </a:pPr>
            <a:endParaRPr lang="zh-TW" altLang="en-US" sz="1000" dirty="0"/>
          </a:p>
        </p:txBody>
      </p:sp>
      <p:sp>
        <p:nvSpPr>
          <p:cNvPr id="19" name="TextBox 18"/>
          <p:cNvSpPr txBox="1"/>
          <p:nvPr/>
        </p:nvSpPr>
        <p:spPr>
          <a:xfrm>
            <a:off x="3789040" y="5119082"/>
            <a:ext cx="3168352" cy="553998"/>
          </a:xfrm>
          <a:prstGeom prst="rect">
            <a:avLst/>
          </a:prstGeom>
          <a:noFill/>
        </p:spPr>
        <p:txBody>
          <a:bodyPr wrap="square" rtlCol="0">
            <a:spAutoFit/>
          </a:bodyPr>
          <a:lstStyle/>
          <a:p>
            <a:pPr>
              <a:buFont typeface="Arial" pitchFamily="34" charset="0"/>
              <a:buChar char="•"/>
            </a:pPr>
            <a:r>
              <a:rPr lang="en-US" altLang="zh-TW" sz="1000" i="1" dirty="0"/>
              <a:t>  </a:t>
            </a:r>
            <a:r>
              <a:rPr lang="en-US" altLang="zh-TW" sz="1000" dirty="0"/>
              <a:t>Private Independent School At Kong Siu Wan Tsuen</a:t>
            </a:r>
            <a:endParaRPr lang="en-US" altLang="zh-TW" sz="1000" i="1" dirty="0"/>
          </a:p>
          <a:p>
            <a:pPr>
              <a:buFont typeface="Arial" pitchFamily="34" charset="0"/>
              <a:buChar char="•"/>
            </a:pPr>
            <a:endParaRPr lang="en-US" altLang="zh-TW" sz="1000" i="1" dirty="0"/>
          </a:p>
          <a:p>
            <a:pPr>
              <a:buFont typeface="Arial" pitchFamily="34" charset="0"/>
              <a:buChar char="•"/>
            </a:pPr>
            <a:endParaRPr lang="zh-TW" altLang="en-US" sz="1000" dirty="0"/>
          </a:p>
        </p:txBody>
      </p:sp>
      <p:sp>
        <p:nvSpPr>
          <p:cNvPr id="21" name="Rectangle 20"/>
          <p:cNvSpPr/>
          <p:nvPr/>
        </p:nvSpPr>
        <p:spPr>
          <a:xfrm>
            <a:off x="3861048" y="2936776"/>
            <a:ext cx="3429000" cy="253916"/>
          </a:xfrm>
          <a:prstGeom prst="rect">
            <a:avLst/>
          </a:prstGeom>
        </p:spPr>
        <p:txBody>
          <a:bodyPr>
            <a:spAutoFit/>
          </a:bodyPr>
          <a:lstStyle/>
          <a:p>
            <a:pPr>
              <a:buFont typeface="Arial" pitchFamily="34" charset="0"/>
              <a:buChar char="•"/>
            </a:pPr>
            <a:r>
              <a:rPr lang="en-US" altLang="zh-TW" sz="1000" i="1" dirty="0"/>
              <a:t> </a:t>
            </a:r>
            <a:r>
              <a:rPr lang="en-US" altLang="zh-TW" sz="1000" dirty="0"/>
              <a:t>Shek Pai Wan Phase 1 &amp; Phase 2</a:t>
            </a:r>
            <a:endParaRPr lang="en-US" altLang="zh-TW" sz="1000" i="1" dirty="0"/>
          </a:p>
        </p:txBody>
      </p:sp>
      <p:pic>
        <p:nvPicPr>
          <p:cNvPr id="22" name="Picture 3" descr="IMG_6121.JPG"/>
          <p:cNvPicPr>
            <a:picLocks noChangeAspect="1"/>
          </p:cNvPicPr>
          <p:nvPr/>
        </p:nvPicPr>
        <p:blipFill>
          <a:blip r:embed="rId6" cstate="print"/>
          <a:stretch>
            <a:fillRect/>
          </a:stretch>
        </p:blipFill>
        <p:spPr>
          <a:xfrm>
            <a:off x="260648" y="5182895"/>
            <a:ext cx="1132863" cy="86409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descr="data:image/jpeg;base64,/9j/4AAQSkZJRgABAQAAAQABAAD/2wCEAAkGBhQSERUUExMTFRUWGSIaFRgWGRgaGxgYGBwYGBwcGh0cICcfGxkkGxwYHzAiIyksLCwsHB8xNTAqNSYrLCkBCQoKDgwOGg8PGiwkHBwpLCwpKSksLCwsLCkpKSwsLCwpLCwpLCwpLCwpLCksLCwpKSwpLCwsKSksKSksKSwsLP/AABEIAQMAwgMBIgACEQEDEQH/xAAcAAACAwEBAQEAAAAAAAAAAAAABQQGBwMCAQj/xABHEAACAQIEBAMDCAcGBQQDAAABAgMAEQQSITEFBiJBE1FhMnGBBxQjQlKRobEzYnKywdHwFSRzgpKiJUPC4fE0U5PDFmOD/8QAFwEBAQEBAAAAAAAAAAAAAAAAAAECA//EAB8RAQEBAAIDAQADAAAAAAAAAAABERIhAjFBUSJCYf/aAAwDAQACEQMRAD8A3GiiigKKKKAooooCioXE+MRYcXlcLf2RqWb0VRdmPuFUbmP5SnEUjwjw0RlRj0PLmchQAt8kZ1VuosbH2RQXrifGIcOuaaQIDsNSzHyVRdmPoATVB5m+VXJ0R/RXOUXAeUkkAWT2I911kPcdNU3l/mOTEYiaSRcqphnlJYl3LKsTqGc62BdxYWGh0qo8Kw1psKh1zSpf/wCTCIfxU3rWIsfOvFp0xE8XisCkZJkJLSMTFnPUdVUFlsEtT7gUhXgUzqBmDysubUXEr2v6aa0m49yticVj8WyIEjZjGJZDkQEpAgOaxJHQ46QdVq2vwTwOEywo/idLvcDL7TtIQAT2uV9betqudC3fJ5x4YnBrqS0YCm+5X6hPctbpJ+0j1Z6xP5POOrhZogTZZjIH8rZ1u3+V3DeimQ1tlYUUUUUBRRRQFFFFAUUUUBRRRQFFFFAUUUUBRRRQFZrzb8qDRExorxNlLBcoaUgZh3+jiuVIGYsTroCK0kmvznztxA4jiGIKDMxcRRgdylyBf/FRx/mqyaiRzJxWQphnLlGmRpprMzMyBg0alz1EFFk00Gp0tS2aIx8JiRPanxLm236KMwfD6RV++rTxfkV58RqUiw6xLBGfaYrGkl8qKb2/TJclbGxsRVlXg8eHjEcKBzDG3gs6q0gZxIZCLCwLPlJsBW8FO5U5ZmaHGmRWhTEr4Ubup2kklDsF9ojI0ZGwOlqsHLfKOGhbME8V1PTJL2Jyykog6Qwd7htSLLTbF4mOOIs8iqoYh3Zly2F1UF26MwIXpUswttUTl3ivz2bJhkk8NgWbEMrpFbKtgpbLNOekDTw13uDsXUE/Ep13JJysWI0Yqt5TqL5UFyNZGUa1HxXEGMCtHYwnpEi9S37ESXVTY/YDLpbPfdNjeWxIy/Op3njLtkhsIoEUK8i/RxWzMCFBYm51uNavPF8B/wAJkjiCxEQt4QyhQjLcpYAWFiAdqXcSMh4vgghwwTS8h0Ots5w+dTfcEFl9xrZ+SuNfOMMLtmePocnc29lj6kWv+sGHasqE/wA5wsbAASrIWK91kRQCvrfKQL+anvTD5PeL/NsdKpNonlZD6F5JMvbWzKT6CRydqzVbJRRRWVFFFFAUUUUBRRRQFFFFAUUUUBRRRQFFFFBE4tPkhc2ubaDub6WHrVM4RwiHDO5iRVIBZ3PU2Zi7MzMdFvmjJ2ppzrzCkKhSrucwIWJHldn6mVAidyFPtMgI7nWkXC0xGIjlmljGGjUWhBdXlMh6FZgq+HFYZR0AybXbz1EfcRxCOIxCR1UyGyKSVMjuUFkFi8mrOOhcvV7Y3qDxibGPI8SJHAmZQ00xRxdxY+Hh1Yqcu95ncXBsKncoctwRYwvGjO9xnnmPiysQgYkyNrch4/ZsOnavOOnzyA3veSRh5ZSJba3uf0qXA/GtZvtHvH8BRcLhlmBxExYuZZ0DPe5AsLWVUMmiiwAGmutT+RT1sSR7LMPc0rn4jX1r3zM4zYdBa4juFF2Ju0Z0VQZDbKNQNLi9JuE49sOrxo2aSOMeKiBZZQFW5uit4cJa1w0slz9mrswcTP0I2gCgl2vlC3hA6mJsu/c2PlVjxHH0+b+FkksyMokyhELWJAXNYkHYMq5bkC+orPX4ljJSqwwjBAKWSXEqJpwiZQSkYHhwHVRYKu5N9NbjxXgaRcNM4BlxEcQlMpN5ZTGC1i/UbEFwACQubp2FTy2rFRaJI4EkK28eXw2NtMzYeIo3x6luNyVFLeY8H4bTyIu0iyDXdvpQ6310PiW9z6U7xMUc/CyUYBJJcylRlteFQpH2TcA67bHUGo3FsHnSeHMWaOwYgHVj4LKLfrIy7aAnfQ1kapylxj5xhgWN3Q5JPMsvc+pFifIkjtTqsu+Sp5Bi8Sq28IgOwOlvEu4tprZs5P8AiHyArUayoooooCiiigKKKKAooooCiiigKKKKAoorxPOqKWdlVQLlmIAA8yToKCv81Y0qRlt9GjSEX7/U03IIWRfLUXqG0XhYSKMXYs4UaanwVJU21B1jXzvffWl3NfGYkZppZFjiJXI8hyBljKPZQQZJCT4miIQQfaF6V8f4jihGixwqyeHnz4lskSJZiLYdWLyF1VyFkc6jVVrcQ54PxLwjLKVzWz+yVCp1kAu5IjQeGIyVZs2mgqqx8yRNIkWFV8ZKtkvh7iNdEH0mJZdrKpvEgPT7VPcDwAjCTSYyY4x3ZYgHjVYogWyMIYh7HS5BOhIUbVy5chU4hQiqqKY1yqAEGRDJYCwU28bYdQ9a1JahdzjweZGkX520cKxl5IsOgj8SQBmu8hYyOtsgILMTvpTnlTg8OGwOMGHiRPo2F1uSxCOBmfUtre3lc6CovOEl5MTckhmCdrDMIItbHzzb5PfTLhwvgMVZcxZmFh3uRpqPJu5bTuRTOjeyDFH6dbkDok2ynXxYhvcKDpuLGrzOx+ZdyfB9b+yPcb/dVEjw0ksl0u1gQRD1kXkDEFyRGlraguf2aYYvmN1URl8N4YRo2RCz5QF9ppsojDAAM0eW4XOQSFp5eUWRU+AYMph1OcCKYqUBsCkjReMykknpP0rWIGUGTe4phxLBN88aQHKsmFiM4tYmyRBW963O/b9kVFfBM3CEXVJkkw+Qta8cuTKDYjsb3A3107VLhmM6MZVymXCNGyk3Ith5XAuLk9IWx3IAPcVgPvk5jKY+W5v4kCk6W6kyA/vX/wAwrS6yv5OXcYmHxGzOYmQkfWVSwVyNwSUca97gbVqlZUUUUUBRRRQFFFFAUUUUBRRRQFFFFAVHx8WaMguyDcsuW9hqR1A2BAtffyIOtSKTc34oJhJb/XAj+EhCE/AEn4UGe8F4BAcXHIUaSd7M7zs0rqzMpVR4gIUJlnUXFyO5pxzZic00vskFo4TqPYJjBvra3VNoxGxteufJ+ID4pjoAu9tgFUbm/wBuSUbkegqAYmnfOhZ7SO58PULm8UWMjEIuVpDdQ31B0126lY7POJzlcFB/+xyzBv2JD3U/Xyb+nVsaWcBxixzmeQ+GHkksSDnkKnwgFUdbm0Q06xa1raVD4xzbGnhIzNIVX6KLBJn0OhviHAjtdd0CkWNjXvkwz4l2ZkXBw5AxEbF8RLcKR4s7guRlO4sb26txWeX41j5x5kUNJiHSBDIXR8SxXaQzJkhU+K/1QVJS+U6VxxGJL4Np8NCcQgbLH85PhQszuiXXDoBmVSb3ls3SbE3vVai4TEjxTZS8jNmmeZvEJAgLWuzbBiu7X6dqvPEBbhUakXu620B9lywsApH1fsn470z9SX8UPG/OMUSuLxTNGFU+DARFCFdsuU2IBsAfaJ399aZxvAW4WUhCq8cAaG1rK6KCltLbgCxFjsdDWaxSHxmGoYRw+bHVpNrEkbdivbStW4ppg2Fv+Sf3R/X86WYsZ7w3i6S4FyOlneNijWJXJcMpuVN0LINd1MTG+Y294nHvBiMI+rJLhVjYC5yvaVM19wGW63PcISSAQFXDMOkULzlsqEYfxAWsgd1eMPpfLqqqxvsxbdVAsMajxcAjagoUYdrfOPCIYDQMM9iPQ+VYV54DDJHi+GvGRmIkilGpzIHeW4HcrnNidgx8xWxVi3J3FnaXCiT9JBMY5t9Wk8NAx9CBf3uQPZraaUFFFFQFFFFAUUUUBRRRQFFFFAUUUUBVD5643HbLOVw8aOeqZ7eIQrL9HHGTJIOom3SSQN6vhrHOd+Hw/OJMkaBwojV7XYSS6Xud2+mi1uxGUaVrxmpXrB4xZ8PiJMNFmSIFg2KXJC8jXYBIFtmBbXNKbjMDrSmLh8mMnWPGzyTqSmVEIjhuzSEAILZgFRdSG9rerRiHycOG58WYEWNumO8o8rC0Vu1LuT4C2LvmzAObWvb6JET2r2PUH01rckTUjnviFpZyls0cWQAaarGzAXAuB9MNyB76m8Afw8HjJACto2C6W1RGXYDzA8/fVb5mxheaUjQtOF21KiZYzbdrZYvqin+AkJ4ZKVGYyPl0FyQ7Iv2r7E7kHfal9H1VMbJ9Kq9TdErC+ZfZyRCwF2B12soq1c0T+Hw/C9rya6G36OZux01tuaracMLS2J1sQY4x4jgu+chlQZU6V/5mnrVi4pJ9DEMT83wsUVshxDBpCcpQ9CkIGsSPacanSp5eUJFMwUDSSOI4ywAjB0GUABj1AdIGu5BrQ+I8y4doWiSUMxiYArdkLKpJQOBlLgBjlBvZSdLaUnG86YQDLDBPj2FspmtHBcXIKoQEzC17iO+2tWfmDBTpAZZpl8NOp0ijCiNBqJEuWYyRmzamzAMMuotm+WtSKvDY4DG5xdRBASHuR0mX7Vu+uwsdhtftwTCurYXxSHdJB4bXBLxxzolzce10IrW0zeHuXo+ZWwXEAFUKYI1GX2TYyWKWBJiZWVkIJ0a26sK4cdLDD4SWPWSOSfTMVDoet0O9iVGh0KsBa3aIlS8SGGXxlAIixhElxfoJl16dgrxXN9bB9iddtw82dFYC2YA2PqL9qw/GQsIsU9yTmiYXI/SB8QjX8jd7EA2vdR7JJ0blnnGJsQ+Ce0ci3MHZZI9SFXydV+r3XUXs1lVbqKKKgKKKKAooooCiiigKKKKAooooOeIayn+t6xriuLzyZwEPiStISbEFUDsmlwDa+GGrEgjYVp/NfExDAxzorFTkzMFBe1lFz5sRWeQcHuyuqOyxoVV5C0KAB0O73kIyxxj2baGxrfjZGbNTeZ+lMLDYnKmY6Am5KAbLp0+LqF+6l3JmIXDsJJhkLxlljsTKxkYyNaMAufbsSO+4rjxbnDDByXxD4mTKAUwS5ECkkpmmvfS51EgBzHp1ArrhMZiJMFiZokiwAQN4YQKztJ2LyMCtixF7KTqeqm9Ljw/AbL4koSJQc7SYlgiZrHXwlPWt2Y9TI21fOI8Xiiw6uFxGMjJyxhcsGHJynpFyM6EAm58TvrVOxPDFeUNNI+IOV8zSsWykyKqEF+nKRnN0AtarxzkfDwWEQdOVS2hXS0RXdtxd996Zb7NVyTmfHS3jjMWCiWwywqAQGUmxdhpoL3VB2ptz5wGCL5vaIFvDkLSOQWJXwQC7uS53PrVbwBzTtfvOFB0P/LUaO+4uToBf8Kt/ylOfGhsBoja6dOZ4xub2vl7DtVySxN6UvCk55TewEtri1gBCv127fDz861/mVVbCTKwupiYEHuCtiKx7BLmkY6sTMdQP1be0fd2rYOYj/dpdv0bflTy+EZVwASKr4YiVlC2he980TEkwtpYyKys6A98yXAcUw4qmbBRnRss8pUqelg8Ata41BVriwJ20OteOE4cyYXGICEbwQVO2R0kJVum+WzAHMDcW/V144PjL4rDZdA6v9LGBtKwa7DyjlXrW4tnDLc51rHqqncUzHG4uK7eFIRJfN7LfQtYgG9mdlIG9wwGkhNPOXYYP7TjkxQ6vCjMQaxVZikbBjp7V7gG9r272IScROaWdgWGfA5rqQCCYo5AVJ2N4r9hpc33EH53IVjeQBZMvY3F0YqCv6pINvL2fq1Yr9CUV5ikzAEbEX++vVZBRRRQFFF6rHFOeY45PDiHjEG0hDWVRsbNYhm9BpfQkUFnorOJPlIlmmSOBBGoYMxlIDMgIJXuFFtLjMddKunA+PJiUuoKsPaVrXFtDsdRf+hQM6KKKAooooM756fEJP4kMWFRz9GspXxJDGqPISb5Alm6d23HnVd5X4N86xIkxM8uKMbvlD38MNGxjBCraP21cjTy8r085txytiMzGyxIXJIW3WxcWLm1wsDbA6N6iovLgbDYWSaUENHDcmzXLBPFe2bqF3LdOUfGukn8dZ3tXOMuHkucoz4i6sB9VZHlXqbpH0caXABFPcV08KQEkNLIhJzbkOJDqR3EZ0AtvakL4EK0SC7BI3s5JQKVEeHXqclspzP7JPup/zh0wYZBowDSCxWwsnhkln7fTb76++rfkSKVh4GaYnY2jW7dm65Dq4uL3Gy2q1/KIg8WAdXRGwNrD23iXUnUeydR60i4FDnxV982IuCBm0QRxaSNoV32F6ac7hmxwAF7RxgDKDY5pnNiSADbL57VfsPhByu2bEIQPana5AuSBIqaudCLfG1WD5QpAcWqjXLHGfZzHWV9idB7PelfK2BMLQTYgiJAzP9Kcpu8hcAKxHVe2ymnfGMEuMxHipFPICqqLr4SDw2drkyakEtuqHbes2zY1J0pnDDmYXGa8rHW7d7eyLID63rXeYW/u83+G3l5eulVeDlsQJmeSDCrqxIs7KzEsx8WbptfyQVyxDQM2WGWVpmuFaYzeFNcaxByMlmW56NiL2NiKx5eWrJhby0fo8T/gPtcaK/62n+b4H2aVYKcx8PTEKiuyvGJRezPA8IDqG3zZkRgbixQHUrq44HHk+casB4EvtaNGwdSUa5NnXMLn2W0YXDXKvh+MROHzaiyeATfLuMyj0voO+h07WqhnDIJsRFIrB45ITEGFhmUQ4gISBbKTcqR2ZGFgNaWOf7vhie6yC/8A/RpP/sr3hOMph5MIFEYSaK8fYLKJGRgfsxyKIl9GRGtobx3Urh1Q3tHMyLcWupjgIt5WKsLdiCDsaQb3yxifEweHc7mJL+/KAfxppVY+TbEZ+Gw3+rmX4B2t+Fqs9ZBUfHcQjhQvIwVR3P8ADuT6DWpFVrn/AIY02GARgjiRSGIBsL2Oh8xpQVLmjnx528GEPZto0/SyDXVje0URsdzrbc3tS/B8sSxIZp2tJYZI0No0U5LgX1ZtCczC51AuNRYuXuXkwi5UUmQizM1izleoFmI3BYHyBOy3zU1ngVvaIJcEW/a0Fha5PUp77Xs9s1Bls/AGBzQOLgljFJcpe+4PtJc91012NfOFQ4qVmJJixERuCGZbg+yVI7GxDXtfuLG1NJoyrEFTmG9twfZO3u91RpcWFmhlLAANkLZdSJbIFPkufwzf027h8Mc34pjGJJlxYJ1I8STQnt0m33aUVZzhVOtzrroT3r7TlTpp9cMdNljY+Q0950H413pLzVjQkQBIFzc69hr+dqDIeL85xNNjcNI4XNIsQZsqKY3EMMgZzcgKPHY2F9T62tuNkthdLfTSKdS46HcORma7N9HmAa3uFZBByjLiJGkaRczszlYVMxuSSQWBEQNyRq/atHwuElSCGO0cMcAGV5mLuelkYsqFVBKsw9phre1b5dYmOOBDSYlioPsxKbnVH+kxD3MgLgkGP6ljpU/meeKTEL9ICY1WyoPEk6nu3Sqs6joTXQeulKk43g2kEXjyYyV7lY4iAraE2smWIgKPrk6DejG8fxMKyLh8Nh8NHCjtdzmOWJEZsqRgAHrVfate9OVt6Mk9pHAuBSRENHCcwdz4k7Kl/EYvmCLnY2JAsxU7124tjIIizYzHorkdSQWjJ7C2UtNe2gs1cuAcObESE4nFyT5RrGpCRXYKSCqe1bNYZie+lV/i+DSKHEtFh4ounEC6hVOUSFEIyj7I2NtzU423s2HvB+PwvNlwWCYs288w8MMLXzZiGkfTQXA943pbzHxvGiZomxUcSKwU+DGFOsYk9p2Yi1wLj8KYcmL/AHn9IGKpaygW0Ue836vP4Uv47ATjZmCKSZfaNtlgRewJ7elanhOWF8uiDl3BrJLDJL4s8mY9UhZrASKFN3NtB5VqfN+HVsHMDZbRswY/UZRmVx5FSAQe1qzXlZwfmvXvrlUC/U6Gxtc/lWm8ySH5vLbfw3tfzy1PP4T6zvhfHpMTHNGxti1Rop1Sw+cRC6eJHewEyG9ux20BGSsQYRocFxFG2HzdlYDRl8QgMvofLsbg6g1P4HhlkxL2OV44Z2S2jROk5ZfTufQhiDpv3/tD59hJ8uVGdQMTH2R1YOJU7hCy9Q1tqdwc2PSk5YGLhWbUZ3U37gTrofSxponFi4miN80MpUg65gpZFa+97dLa7hT3NJOIxNFg8GzDKYZ5Aw8iWjcfgCfjTeOHLiOJLpfxEcX/AFnP8JKDZ/kfxObBOv2JiB7iqN+ZNXqs35GVuGrJFNlLO6myXbJcAakgXvpt672q5wcdWw8TpJ1X9YX0t5m1tqUNaicVS8L23AzD3r1fwrlwvjcc5dVuroetGtmAOzaaFT2I03G4IE51uCDsdKCtqsl3FkCXvGQSSVABu192zDtoBbVDUdFyu6x6nuWN7ZtBmbvqYzbve9n3r5iMXIHjDKPCyHO+ax8SNlstrXIsrm4Omns3rq117BBb2tm1zLoNlF1TUkC51ZxWa0pPG8I0U2RpbseouQFuWGbVb2XqB0NrabUo4mhZHDKL2uDa49L97XtqfhVl54hW0bqLgXBPoLOt/eCbDKB5XGtVGYi9gTGfI7a9wD5+hJ9K1Ep5guYAY0LIAxUZhfY2FxoPOiqRPyPG7M5XViWOrbk3oqYP03WUfKvxuOGUySYNpfBVQHYplJY9O5Jvdvs6a1dOT+eoOIq3hZ1kjt4kbD2c2bKQw6WBytsb6agVkXy8cWzBY7+3KW96xjKP3h91PaXpXY/lGxeJljihEeHSRwgKgEi5FxmfpvY7Wvt51G+VFAmLSIM7BUDNnd3JZmYn2ibaAaC29QPk5wxl4jETrku5vr7KkD/dlqPz5jPF4hiGFyA2X3ZAE/MGr9Fj+SPDFsdmtosLH3FmUfDc/ca54rj5mxONhclg7skIubDxJUi2vvYA6Dzpp8kEZVcVM1gFCqPTKHZv+mqhwCAS4iFj1EyAsW6VJAMjA+mm9q3PbN9Nu5bc5pSSls3srfpt0b9x0eQqhcYnWTDMcjnxETVibAzSG9gxuL37Crby/ilTByyAx2AZvoxYLoXsT3Iv6e6qVxRQERStrSwp9I9yAuVtrkWtW/tT5Fz5PfNPL1JoNVXW2kY38tPIUi4wM08py3GeX226eg5NBrqPcKe8kyFjKSToSNEZB7TDQnfbtVWxuHJaViE3xDAtdzYykiwNgptppU/tT48cqPphB4n1V0jW+7R6Oeq22p071ofNJvhphYG8T6NsenvptWc8scRgU4RWnuxWIBARo11stlF998x99aLzKM2HlGmsbjqFxqvcdxWfP4vj9ZRyUv8Af5xrrFMLE3P6TY760n5OlIbESqSJI4GlQ+ZVhcN9pWBsR8RYgEOORT/xKQEW6JQdST7Z3J3PrSTkxbnFAbnByge/prFaOOKgYzBgwEBQ+YId45CMpjv9k6ZCfRdAQBKwWHE3FMVEzZFmgW5te11ga9tL210pDy9ifBwcswUMVlVZFO0kTqQVPx1B7a+ZvZeFxq2JixMchKvGyBmOpARiFJ38RbAEE9QF+zVFbDw5fHdpARay6sLnZmAAFhsw7n86Q8SIQyRmJ5GiCOY09GJjEZNh7SbDbKBpcVK5f5gjihUz4iBAE1JYIq2sLXJ2Jvb7qrfFvlIwKyyBMSQpv7Cu5zsQc4NipXVza+mgA7VBaOVsei47w8tnBYXfcRuCwyG3ssyDp07fHRKxbC8Wj+fxOkyyI2SRSTdjYqmZcx0W2YkAdz332mtIq2LlEckgtd1e6aXPVlfS4t3bWzEXOw1qMZhdWma1jsp0ZktuwuWYGNvZzEfaANqY8ZiPjMFy2eMXzGw6SVN/PRx2I9D2QcVVDBIHYMxXXMNiQDYITv7dg5vf2VrFaJ+YeYYZFMMdiMwIyWyX1B9k5b20v1km/ULEVXHdyLECRRpl0zC2gsCL6W+r271XsRgZFzvNMsbxMvhwm+eTM5JyDQALZs2l9r2ppimvZg1tLjYjz277Hz32qwrwyrf6w9Mx0r5XT+1Z/T75P5iiqzpPyBz9icLifm8CRMs8q586ksABlJBDDYZjY371D+VbHh8aEzEiNALeTNdj+BSuXyY4AyY7OwP0aM3xboH5t91IuZsf42Mnk0N3Nvcpyj8AKTpb2t3yRwqJMRMRbw4wv+olj+5VFnxOd3dr3dyx8tSWP41fOW28DguJlOhlLBSPULEP9xNZ3V+o07lgeDwLEyXt4niW/wAwEQ/GqjwXikUTxMxNwzMxKlrdORRbQW1JuO9vKrXx0iHgEKbeIE+9iZj+VUXB8vYma3hwSsPPKQv+o6fjVlxLGwxY5BweRw7SIYm6rC9rZCLaa7is7x3OUZZWihtklEmthfoKAaX9+9Xd+Gf8IXCCSOOTKocXzZbuHe4S5J9r3nvVcwHydwfWlnm/wkCr7jfM34CnO9rxWn5KuLviY53cAAOAoW43zOe+uprK+JzSzYmRQZJPpWyqMzWGYnQa6VsPL3CnwsZjw0AiDNmbxHLZja173uDYfZtU+Pg8gFvECD7MYy29xXL+IrOmMp5Q5QxS4nDzSQNHEkiszSWSwBGtmIPbyrVeaMakuFmjjbM7wuqBdczFDYA7E+l713PB4U6pGNx9Z2y/eRa/xpfJicFNlSN4SWJymMqSTvow0Y97a7baVFZx8ms5+fqrA5ir3J3v1XvfW/nUP5PR/enX7UDj71Bq+twhIcZHPILMLjxF2cFSOsfaH2t7DW9iwonJuHaHiaRupB61sd7ZGsfUWAtV1EHhBvgMcPLwT/vI/jTfB8SaMYKy5454gjoNCXjkdQ6ntIOm3ut6hXy2t8PjkP8A7Iax843B/CukM30XDj2SVwff4iPb7jeimCcpYdSDJKWYnRRljzE9gu49BU3AxYESeGkas9yOtWOq6nV9NPSl3GIlXFksxBzIxAX7LWBvt6V4dkTHEEG+calrAGRew7/GsqYYzhHhyCWAXS2ZolYqD36SPZuQNq0j5JOd2lnOGBZoWuYw/tRMAWKb3A0Omo8rd6JIXBUKrNoQbC1rG4vewsfSpvKrtDxCGfKENxmGYANm6DewNtDv6Ckq2Nq5nGVomzZAWKFv21PqLaqg3A110vVSl4jErARsGkYHIVIYkEgkZraAiQi0YC3GrVJ5yx5xWDlicABlsMgJzXytYE6XPUKyaDlXTSInXXMQLEHyvffXarYkdeeICk6tIU+kW+VSNCLI2a19Scx3OvfWvvCMQGw6ZlJA6CLMfZOUaj0APx702wvCwAocxWiOiLc9NyxUezby0qf80UZ7aZuoDQAHbT3WXvUMIfAPYSW7ezt8Rf76KscWIiKg9AuAdSf50VdFe5XwBw+FxU65ndlsNNyimwAHmxqi4bk7FPYmPwwe8rKlvgxv+FabwTh0hwsRmldOgEgWS1x9bzPncV6E+CTN1rIQbMEzSm/qqX1+FSbJ2XNK5uGxtw+LBeJZlsZMilr6l2C3IGrHf8KiYPkCHtBNJfvK+W3+Vcv5mrTFxU7RYWS1tC2VF/PN/tr0JMW9v0EXmOqQ29D0C/wNUek4dMyqpaNFTRQq3AAFha+o000NdW4QgF5ZWYfrNYD3E6j764/2PI9/FxMzA9lIjt6AxgNb3mvcfLuHUhjGrMPrP1N/qa5qDwvE8EuqFZTew8NWmI+KhrVKTjchuI8LKfIuUjU/izD/AE11fERRDqKqP4UsxPPuDj3mU/s9X7tzRDAPjHtrBEO4s8h+DXQf7aDwR2B8XEztc7Kwit6AxBTb3k1yTmRHwj4qMXRVdhodRHe+9reyRVBxnyvTMD4cSr+0c2nuAB/Grg0mPlvDhg3hKzge03U3+prmvfEMDE8eRlUi+3kQdCLbEb3G1ZfwPnfFYjGwo8gyM4DIoFjv3a5+41oPNWOMeHd13VGZb33AuKWYSl2JxcmHGWW80G2c6ug7CT7Q/XGo0uDq1K5vDSaKdVMiICUOl0uLEX7ixP5+pg4LntJ4yrDLJbY7HT0/l8KUYXjvhqApit5hW8h2tr7wRRX3huAZTiBZfpEmAI1JVvDI28iDp76+QcFdsNGgVzlmLAGyEXRT9a3cVKw3MarsrtcC9gFFwfhXybmFuq0aLYg9bX7Aba01cSeI8umWQu5jAK2GZmJsNdRqL3qbLy4AQzyMbsAbKF30Gu29u1IxzA56fFRb3FkXzqJi+M3UZ5JSTY2v697VFxdzHGgW5Glx1uffrl93lUaPjmHjZSDGNwcq3OhNtRY1Up5FALAA2AIN73B99RknZhm0BDaKB2779qzq5F0xXNykghZHsdL7XuR312NL8VzNMucLCNddTm7AX19wqtiVyt9fdf8Ao/GvvFSDkNx1aH10O99xTV4nEfME5GkgQEX6RcfxA3NQcPxUyMAZHbW2pIvcX7etK4VsGW5ObSy/dfbavEEBuSFJtY6+Y9/agdSYC5O2/rRUoYj0X7hRTRdF4DALF1DkbNKxc/e5JqXDiYswRSmY7KPTeso5z4w74uUK7BActgSBoADcDS970y+S7DfTyyfYTL8XN/yU10xz1b+Jc+YaB2jYsXTQgA/na341y5f56XFz+FHGyjKWJa2wsOxPcisr4pi/Enle987sfgSSPwq4fJVh7yTvb2VCj/MST+6KYkdOaue8RFiZYoygVTYGxv7IJ723J7Up4Dx7E4jGQI8zkeICQLLcLqQctriw70k43iM+Jmbe8jEe7MbfhTb5PYC2PjI+qGY/6SPzIqob/KxibzQp3VC3+o2/6TVFvVq+UubNjbfZjUfm38aqlINbwi5OBkeeHc/F8x/M1kzGtV4hLk4IPWBBt9sKP41lFSLT/kw/8Qg/xPyBrUOeH/usn+G/7tZbyP8A+vw/7X/Sa0vnhj82fb2H/dpfZGS8E/Tp8f3TUnGErcjTW3oN6icIa00f7X56UwlgV2YG2+tKsQ4sSch6tfPW9jfzqXw6QAuMxbpv5nT3ivHzZFta29j/AA3qXCq3H7Pu/KsWtyIYbqPQx6t+9d/CJOij339fv2roZEXfL2Opv5VKhxwU6Aan6oJ318qi9uQjdowD9nte2h/HeucfD3PVdjcaAWAOnv8APWpSY+4UdW5G1rAf+K+eOenTzHU5AHwAPlSF17h4cSBf632jf1+6vDQrkF8oysLj02+IrmcTlG8S5W73Pn5kdq4lyyyKrg2uQV9e2lVDGSOME6sfKw/kK5GaMG4Q2I3Yj+ZO1LjilIUfSMdjv/2Fc3mA1EQ0Nuqw9e/9a0ypsNBxED/2/vopN/aP6if6lopxqbEDEzl3ZzuzFj7yb1euUT4PDcRNpmbNl/yrYX/zXqgVe+LnweERR2IMmX72JlP5WrowolaT8n/0WAnlOguzX9EUfxzVm1aQgMPBfMumw7+K38mqVYzern8l0BOJkbssZHxZlt+ANV/BcuTy+zGQPN+kfC+/wq7ck8LbCeKZcpLhQuXW1s173A8xtSkVLneTNjpj6gfcqikdXTjfKmYzTtIbu5KgC1sx2Pnpp22qBw7lSJ7eJivDPceGSP8AVmt99Bc+clycKKgWAWNfuZP5Vk9bhxDh0WLh8NmJjNjeNhrlsRrY6Uvi5AwS2+hLftO/8CBRbGecjj+/wftH91q0fnj/ANO2v1H/AHam4Xg+FiYFIYEYbMAMw7aE63qFzRlKKDqDcG97EG1SkjJeGH6aP9oVNxDZSTf8PdTGXgKLIroSLMDY6jQg6d/zpPjJDmOhoTp88e/ZjrXXDS3dQRbtcm/nUFfcT7zXXCmzggAa+81Ma3frtO5XYrb3Gj582+ZtbWsBvpfy9RXueN2bc+W39etR8REy2zFrf160iUx4S2bNmudd2038t6jYpLObKNDcEtp57aV74fACSNTp3+/yqZJwtS+pF7adv40Xor8X/CFzc7H7t6ncJxIzkMR1L9UWGnwFR8dhQhXIFN9xoak4OO7LcWsQAALX0tralIgYjVm1e3YdtNPhtXhIh9ltPP8AoaVYPCVXYEHXt7x7/SoslgRZRfbUgXqGX8KThx5D7/8AvX2mvzxfJfv/AO1FU7e8NwrAk2aeY+qhAP8AqNXabDYbFRqHs6IdBmZbG1uxB2qjMoO4B94B/Opj8wug1WMgDYLl/LT8K2ydvJgomyjDR3Hmt/cdQa7z85LEotE1trWYAD00/hVNwfGJpJGbPlXsMoI9B2286Y4bFsWAkkUqPMPf+I/GoLbhOOrilDqCApsb+eh/lXcLSVeJxwxXUZzf2Y7Fte9vKiLmS7KGjMast7uQLagDT1+/Q1FSuOm0VvMj+dV61MuIcTSaJCp0zH8NP5Uuqo+Rsym6synzUkH7xUr+1JCLMc/v0OxG4t79fKo5otQWDhXMqAkzLlA1Vhmc97376C1rXqZx/ECRBludiPVXUMDbcf15VT8Sehvcfyprj8QQYz+pH+RFDSrB4SZyB4ckYPd9h9+v4GvHEuV3Wx8SNiSNBcefc1bsNLmFQOOxx2BfKCLWJNj7Xb42qCqw8HkyliqFbgkXOosL2tUf+yGWXpH17KLr52G591PcJYQTMlr5b6bEqotSp+KEYjLlFxICp8+oEXpiyuckxEhUA5lYhh3BBIO1ttaPmMkl7xuQb/VPw7Vf9Gu3Y3P40JGDqNRvprpU4ry/xScNwWUEERGxGxNtdPO1SoeEzEgsgW4N7lTrp6++rYY6MlOJzqrjgUp1uoIOw2I+7Tt516/sBzmu4uTpbt+VWXLXgirxic6r/wD+OnMGLna1rH3+dezwBe5bU3tpTy1cmFXInKkp5cj8j9//AGopxeimJqiycTCm1HjiUW/nS3E+1UjBzKo8j3qonYSDKLVJBqMmLU7H8q7BqDoBQzkA2v8ACviuPMV7Vb9x94qKicPBeQs+ttFuNrf+TTYGoyi1dQ1B0zV9LVzvXwvVEbG45dU1JIO3aw7024m/sfsJ/GkUsAzMftC3b8ztTDiGNViMrKbKo0IOouO1EPcDPpXjjU65NWVWNspJAOjLe1/SoODxS/aF/wCjXTi2KtGdVvbpzbEgqf6tUVDwWMTrBcdQIAGouBqfx1+FVrGz/TB/RG/2qaaxYLx2IzdO5tfe5v8AC1DYdZdAFJy2ubDUADeqh1JzUkVlZSdL/A3qPiub1ChBG6CwtYAWXtbq2pTj8CZGQixsgB1G4veo+LxWQhXjDFVC3zHYe6i6eDnm17Rs1/PS2gGm9NuB8bbEKzFAgBtvfsD5etUccWttEnxzH+NNuXuNOZctlCkEkKLXOmupoLPgOMJKzKNGQkEHfQkX/Cu64tS7IDqu/lr5VGXBpn8QABjufOhMOFZmG7an3+f3flVRMBpXxrGPFkKjMt+sAXbta2ot3117VJxPUjC9ri331nbYqQEgu9xoeo0GhJiFIBvvX2s4+ct9pvvNfagkEeg+6oZoooPl6dQnpHuoooFeIkOY6nevInb7R++iigccMclLnepTNpRRQQ48Q32jUqJyVufOiig5T7UmxCgGiioO/Bv0y+5v3Wq1Y09PwP5iiiqpfw2YiTQ/1c0lxje0P1j+dFFEM+HHpX3VB47+kH7I/M0UUC9N6tXyfYFJeJwRuLo2YMLkXsrHcEHcUUUSrI4sSB2JA++vLGiiqrm5qgcVW00n7R/OiigiUUUVB//Z"/>
          <p:cNvSpPr>
            <a:spLocks noChangeAspect="1" noChangeArrowheads="1"/>
          </p:cNvSpPr>
          <p:nvPr/>
        </p:nvSpPr>
        <p:spPr bwMode="auto">
          <a:xfrm>
            <a:off x="63500" y="-4905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2" name="TextBox 11"/>
          <p:cNvSpPr txBox="1"/>
          <p:nvPr/>
        </p:nvSpPr>
        <p:spPr>
          <a:xfrm>
            <a:off x="0" y="-15552"/>
            <a:ext cx="2276872" cy="464156"/>
          </a:xfrm>
          <a:prstGeom prst="rect">
            <a:avLst/>
          </a:prstGeom>
          <a:solidFill>
            <a:schemeClr val="bg2">
              <a:lumMod val="50000"/>
            </a:schemeClr>
          </a:solidFill>
        </p:spPr>
        <p:txBody>
          <a:bodyPr wrap="square" rtlCol="0" anchor="ctr" anchorCtr="0">
            <a:noAutofit/>
          </a:bodyPr>
          <a:lstStyle/>
          <a:p>
            <a:r>
              <a:rPr lang="en-US" altLang="zh-TW" sz="1600" b="1" dirty="0">
                <a:solidFill>
                  <a:schemeClr val="bg1"/>
                </a:solidFill>
              </a:rPr>
              <a:t>PROJECT REFERENCE</a:t>
            </a:r>
            <a:endParaRPr lang="zh-TW" altLang="en-US" sz="1600" b="1" dirty="0">
              <a:solidFill>
                <a:schemeClr val="bg1"/>
              </a:solidFill>
            </a:endParaRPr>
          </a:p>
        </p:txBody>
      </p:sp>
      <p:pic>
        <p:nvPicPr>
          <p:cNvPr id="25" name="Picture 2"/>
          <p:cNvPicPr>
            <a:picLocks noChangeAspect="1" noChangeArrowheads="1"/>
          </p:cNvPicPr>
          <p:nvPr/>
        </p:nvPicPr>
        <p:blipFill>
          <a:blip r:embed="rId2" cstate="print"/>
          <a:stretch>
            <a:fillRect/>
          </a:stretch>
        </p:blipFill>
        <p:spPr bwMode="auto">
          <a:xfrm>
            <a:off x="2276872" y="4160912"/>
            <a:ext cx="2352261" cy="1656184"/>
          </a:xfrm>
          <a:prstGeom prst="rect">
            <a:avLst/>
          </a:prstGeom>
          <a:noFill/>
          <a:effectLst/>
        </p:spPr>
      </p:pic>
      <p:sp>
        <p:nvSpPr>
          <p:cNvPr id="36" name="Rectangle 35"/>
          <p:cNvSpPr/>
          <p:nvPr/>
        </p:nvSpPr>
        <p:spPr>
          <a:xfrm flipV="1">
            <a:off x="-27384" y="6105128"/>
            <a:ext cx="3312368" cy="4571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文字方塊 3"/>
          <p:cNvSpPr txBox="1"/>
          <p:nvPr/>
        </p:nvSpPr>
        <p:spPr>
          <a:xfrm>
            <a:off x="3717032" y="272480"/>
            <a:ext cx="3024336" cy="504056"/>
          </a:xfrm>
          <a:prstGeom prst="rect">
            <a:avLst/>
          </a:prstGeom>
          <a:noFill/>
        </p:spPr>
        <p:txBody>
          <a:bodyPr wrap="square" rtlCol="0" anchor="ctr" anchorCtr="0">
            <a:noAutofit/>
          </a:bodyPr>
          <a:lstStyle/>
          <a:p>
            <a:pPr algn="r"/>
            <a:r>
              <a:rPr lang="en-US" altLang="zh-TW" sz="2000" dirty="0">
                <a:solidFill>
                  <a:schemeClr val="bg2">
                    <a:lumMod val="50000"/>
                  </a:schemeClr>
                </a:solidFill>
              </a:rPr>
              <a:t>Polyurea Re-roofing</a:t>
            </a:r>
            <a:endParaRPr lang="zh-TW" altLang="en-US" sz="2000" dirty="0">
              <a:solidFill>
                <a:schemeClr val="bg2">
                  <a:lumMod val="50000"/>
                </a:schemeClr>
              </a:solidFill>
            </a:endParaRPr>
          </a:p>
          <a:p>
            <a:pPr algn="ctr"/>
            <a:endParaRPr lang="zh-TW" altLang="zh-TW" sz="1200" dirty="0"/>
          </a:p>
        </p:txBody>
      </p:sp>
      <p:sp>
        <p:nvSpPr>
          <p:cNvPr id="27" name="Rectangle 14"/>
          <p:cNvSpPr/>
          <p:nvPr/>
        </p:nvSpPr>
        <p:spPr>
          <a:xfrm flipV="1">
            <a:off x="3401616" y="658809"/>
            <a:ext cx="3312368"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9" name="Picture 2"/>
          <p:cNvPicPr>
            <a:picLocks noChangeAspect="1" noChangeArrowheads="1"/>
          </p:cNvPicPr>
          <p:nvPr/>
        </p:nvPicPr>
        <p:blipFill>
          <a:blip r:embed="rId3" cstate="print"/>
          <a:stretch>
            <a:fillRect/>
          </a:stretch>
        </p:blipFill>
        <p:spPr bwMode="auto">
          <a:xfrm>
            <a:off x="3473624" y="726005"/>
            <a:ext cx="390877" cy="410571"/>
          </a:xfrm>
          <a:prstGeom prst="rect">
            <a:avLst/>
          </a:prstGeom>
          <a:noFill/>
          <a:ln w="9525">
            <a:noFill/>
            <a:miter lim="800000"/>
            <a:headEnd/>
            <a:tailEnd/>
          </a:ln>
        </p:spPr>
      </p:pic>
      <p:sp>
        <p:nvSpPr>
          <p:cNvPr id="30" name="文字方塊 3"/>
          <p:cNvSpPr txBox="1"/>
          <p:nvPr/>
        </p:nvSpPr>
        <p:spPr>
          <a:xfrm>
            <a:off x="3573016" y="776536"/>
            <a:ext cx="2952327" cy="432048"/>
          </a:xfrm>
          <a:prstGeom prst="rect">
            <a:avLst/>
          </a:prstGeom>
          <a:noFill/>
        </p:spPr>
        <p:txBody>
          <a:bodyPr wrap="square" rtlCol="0" anchor="ctr" anchorCtr="0">
            <a:noAutofit/>
          </a:bodyPr>
          <a:lstStyle/>
          <a:p>
            <a:pPr algn="r"/>
            <a:r>
              <a:rPr lang="en-US" altLang="zh-TW" sz="1400" dirty="0">
                <a:solidFill>
                  <a:schemeClr val="tx1">
                    <a:lumMod val="50000"/>
                    <a:lumOff val="50000"/>
                  </a:schemeClr>
                </a:solidFill>
              </a:rPr>
              <a:t>Architectural Services Department</a:t>
            </a:r>
            <a:endParaRPr lang="zh-TW" altLang="en-US" sz="1400" dirty="0">
              <a:solidFill>
                <a:schemeClr val="tx1">
                  <a:lumMod val="50000"/>
                  <a:lumOff val="50000"/>
                </a:schemeClr>
              </a:solidFill>
            </a:endParaRPr>
          </a:p>
          <a:p>
            <a:pPr algn="ctr"/>
            <a:endParaRPr lang="zh-TW" altLang="zh-TW" sz="1200" dirty="0"/>
          </a:p>
        </p:txBody>
      </p:sp>
      <p:sp>
        <p:nvSpPr>
          <p:cNvPr id="39" name="文字方塊 29"/>
          <p:cNvSpPr txBox="1"/>
          <p:nvPr/>
        </p:nvSpPr>
        <p:spPr>
          <a:xfrm>
            <a:off x="0" y="6177136"/>
            <a:ext cx="5157192" cy="1138773"/>
          </a:xfrm>
          <a:prstGeom prst="rect">
            <a:avLst/>
          </a:prstGeom>
          <a:noFill/>
        </p:spPr>
        <p:txBody>
          <a:bodyPr wrap="square" rtlCol="0">
            <a:spAutoFit/>
          </a:bodyPr>
          <a:lstStyle/>
          <a:p>
            <a:r>
              <a:rPr lang="en-US" altLang="zh-TW" sz="1100" b="1" dirty="0"/>
              <a:t>Client : 	</a:t>
            </a:r>
            <a:r>
              <a:rPr lang="en-US" altLang="zh-TW" sz="1100" dirty="0"/>
              <a:t>Architectural Services Department (PSB)</a:t>
            </a:r>
          </a:p>
          <a:p>
            <a:r>
              <a:rPr lang="en-US" altLang="zh-TW" sz="1100" b="1" dirty="0"/>
              <a:t>Contractor : 	</a:t>
            </a:r>
            <a:r>
              <a:rPr lang="en-US" altLang="zh-TW" sz="1100" dirty="0"/>
              <a:t>Able Engineering Co. Ltd.</a:t>
            </a:r>
          </a:p>
          <a:p>
            <a:r>
              <a:rPr lang="en-US" altLang="zh-TW" sz="1100" b="1" dirty="0"/>
              <a:t>Area: 	</a:t>
            </a:r>
            <a:r>
              <a:rPr lang="en-US" altLang="zh-TW" sz="1100" dirty="0"/>
              <a:t>Existing Metal Roof Surface w/ Type AII Sheet Membrane</a:t>
            </a:r>
          </a:p>
          <a:p>
            <a:r>
              <a:rPr lang="en-US" altLang="zh-TW" sz="1100" b="1" dirty="0"/>
              <a:t>Treated : 	</a:t>
            </a:r>
            <a:r>
              <a:rPr lang="en-US" altLang="zh-TW" sz="1100" dirty="0"/>
              <a:t>3,000s.m</a:t>
            </a:r>
          </a:p>
          <a:p>
            <a:endParaRPr lang="en-US" altLang="zh-TW" sz="1200" b="1" dirty="0"/>
          </a:p>
          <a:p>
            <a:r>
              <a:rPr lang="en-US" altLang="zh-TW" sz="1200" b="1" dirty="0"/>
              <a:t>   </a:t>
            </a:r>
            <a:endParaRPr lang="zh-TW" altLang="zh-TW" sz="1200" b="1" dirty="0"/>
          </a:p>
        </p:txBody>
      </p:sp>
      <p:pic>
        <p:nvPicPr>
          <p:cNvPr id="42" name="Picture 12"/>
          <p:cNvPicPr>
            <a:picLocks noChangeAspect="1"/>
          </p:cNvPicPr>
          <p:nvPr/>
        </p:nvPicPr>
        <p:blipFill>
          <a:blip r:embed="rId4" cstate="print">
            <a:lum bright="10000"/>
            <a:extLst>
              <a:ext uri="{28A0092B-C50C-407E-A947-70E740481C1C}">
                <a14:useLocalDpi xmlns:a14="http://schemas.microsoft.com/office/drawing/2010/main" val="0"/>
              </a:ext>
            </a:extLst>
          </a:blip>
          <a:stretch>
            <a:fillRect/>
          </a:stretch>
        </p:blipFill>
        <p:spPr>
          <a:xfrm>
            <a:off x="0" y="7977336"/>
            <a:ext cx="6858000" cy="1944216"/>
          </a:xfrm>
          <a:prstGeom prst="rect">
            <a:avLst/>
          </a:prstGeom>
        </p:spPr>
      </p:pic>
      <p:pic>
        <p:nvPicPr>
          <p:cNvPr id="43"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352600"/>
            <a:ext cx="6858001" cy="2520280"/>
          </a:xfrm>
          <a:prstGeom prst="rect">
            <a:avLst/>
          </a:prstGeom>
        </p:spPr>
      </p:pic>
      <p:pic>
        <p:nvPicPr>
          <p:cNvPr id="45"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581128" y="4160912"/>
            <a:ext cx="2281852" cy="1656184"/>
          </a:xfrm>
          <a:prstGeom prst="rect">
            <a:avLst/>
          </a:prstGeom>
          <a:noFill/>
        </p:spPr>
      </p:pic>
      <p:pic>
        <p:nvPicPr>
          <p:cNvPr id="44"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384" y="4160912"/>
            <a:ext cx="2304256" cy="1653647"/>
          </a:xfrm>
          <a:prstGeom prst="rect">
            <a:avLst/>
          </a:prstGeom>
        </p:spPr>
      </p:pic>
      <p:sp>
        <p:nvSpPr>
          <p:cNvPr id="33" name="Rectangle 17"/>
          <p:cNvSpPr/>
          <p:nvPr/>
        </p:nvSpPr>
        <p:spPr>
          <a:xfrm>
            <a:off x="2969568" y="5601072"/>
            <a:ext cx="3888432" cy="369332"/>
          </a:xfrm>
          <a:prstGeom prst="rect">
            <a:avLst/>
          </a:prstGeom>
          <a:solidFill>
            <a:schemeClr val="tx2">
              <a:lumMod val="75000"/>
              <a:lumOff val="25000"/>
            </a:schemeClr>
          </a:solidFill>
        </p:spPr>
        <p:txBody>
          <a:bodyPr wrap="square">
            <a:spAutoFit/>
          </a:bodyPr>
          <a:lstStyle/>
          <a:p>
            <a:pPr algn="r"/>
            <a:r>
              <a:rPr lang="en-US" altLang="zh-TW" b="1" dirty="0">
                <a:solidFill>
                  <a:schemeClr val="bg1"/>
                </a:solidFill>
              </a:rPr>
              <a:t>GEOTEXTILE + </a:t>
            </a:r>
            <a:r>
              <a:rPr lang="en-US" b="1" dirty="0">
                <a:solidFill>
                  <a:schemeClr val="bg1"/>
                </a:solidFill>
              </a:rPr>
              <a:t>POLYUREA MEMBRANE</a:t>
            </a:r>
          </a:p>
        </p:txBody>
      </p:sp>
    </p:spTree>
    <p:extLst>
      <p:ext uri="{BB962C8B-B14F-4D97-AF65-F5344CB8AC3E}">
        <p14:creationId xmlns:p14="http://schemas.microsoft.com/office/powerpoint/2010/main" val="3044866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descr="data:image/jpeg;base64,/9j/4AAQSkZJRgABAQAAAQABAAD/2wCEAAkGBhQSERUUExMTFRUWGSIaFRgWGRgaGxgYGBwYGBwcGh0cICcfGxkkGxwYHzAiIyksLCwsHB8xNTAqNSYrLCkBCQoKDgwOGg8PGiwkHBwpLCwpKSksLCwsLCkpKSwsLCwpLCwpLCwpLCwpLCksLCwpKSwpLCwsKSksKSksKSwsLP/AABEIAQMAwgMBIgACEQEDEQH/xAAcAAACAwEBAQEAAAAAAAAAAAAABQQGBwMCAQj/xABHEAACAQIEBAMDCAcGBQQDAAABAgMAEQQSITEFBiJBE1FhMnGBBxQjQlKRobEzYnKywdHwFSRzgpKiJUPC4fE0U5PDFmOD/8QAFwEBAQEBAAAAAAAAAAAAAAAAAAECA//EAB8RAQEBAAIDAQADAAAAAAAAAAABERIhAjFBUSJCYf/aAAwDAQACEQMRAD8A3GiiigKKKKAooooCioXE+MRYcXlcLf2RqWb0VRdmPuFUbmP5SnEUjwjw0RlRj0PLmchQAt8kZ1VuosbH2RQXrifGIcOuaaQIDsNSzHyVRdmPoATVB5m+VXJ0R/RXOUXAeUkkAWT2I911kPcdNU3l/mOTEYiaSRcqphnlJYl3LKsTqGc62BdxYWGh0qo8Kw1psKh1zSpf/wCTCIfxU3rWIsfOvFp0xE8XisCkZJkJLSMTFnPUdVUFlsEtT7gUhXgUzqBmDysubUXEr2v6aa0m49yticVj8WyIEjZjGJZDkQEpAgOaxJHQ46QdVq2vwTwOEywo/idLvcDL7TtIQAT2uV9betqudC3fJ5x4YnBrqS0YCm+5X6hPctbpJ+0j1Z6xP5POOrhZogTZZjIH8rZ1u3+V3DeimQ1tlYUUUUUBRRRQFFFFAUUUUBRRRQFFFFAUUUUBRRRQFZrzb8qDRExorxNlLBcoaUgZh3+jiuVIGYsTroCK0kmvznztxA4jiGIKDMxcRRgdylyBf/FRx/mqyaiRzJxWQphnLlGmRpprMzMyBg0alz1EFFk00Gp0tS2aIx8JiRPanxLm236KMwfD6RV++rTxfkV58RqUiw6xLBGfaYrGkl8qKb2/TJclbGxsRVlXg8eHjEcKBzDG3gs6q0gZxIZCLCwLPlJsBW8FO5U5ZmaHGmRWhTEr4Ubup2kklDsF9ojI0ZGwOlqsHLfKOGhbME8V1PTJL2Jyykog6Qwd7htSLLTbF4mOOIs8iqoYh3Zly2F1UF26MwIXpUswttUTl3ivz2bJhkk8NgWbEMrpFbKtgpbLNOekDTw13uDsXUE/Ep13JJysWI0Yqt5TqL5UFyNZGUa1HxXEGMCtHYwnpEi9S37ESXVTY/YDLpbPfdNjeWxIy/Op3njLtkhsIoEUK8i/RxWzMCFBYm51uNavPF8B/wAJkjiCxEQt4QyhQjLcpYAWFiAdqXcSMh4vgghwwTS8h0Ots5w+dTfcEFl9xrZ+SuNfOMMLtmePocnc29lj6kWv+sGHasqE/wA5wsbAASrIWK91kRQCvrfKQL+anvTD5PeL/NsdKpNonlZD6F5JMvbWzKT6CRydqzVbJRRRWVFFFFAUUUUBRRRQFFFFAUUUUBRRRQFFFFBE4tPkhc2ubaDub6WHrVM4RwiHDO5iRVIBZ3PU2Zi7MzMdFvmjJ2ppzrzCkKhSrucwIWJHldn6mVAidyFPtMgI7nWkXC0xGIjlmljGGjUWhBdXlMh6FZgq+HFYZR0AybXbz1EfcRxCOIxCR1UyGyKSVMjuUFkFi8mrOOhcvV7Y3qDxibGPI8SJHAmZQ00xRxdxY+Hh1Yqcu95ncXBsKncoctwRYwvGjO9xnnmPiysQgYkyNrch4/ZsOnavOOnzyA3veSRh5ZSJba3uf0qXA/GtZvtHvH8BRcLhlmBxExYuZZ0DPe5AsLWVUMmiiwAGmutT+RT1sSR7LMPc0rn4jX1r3zM4zYdBa4juFF2Ju0Z0VQZDbKNQNLi9JuE49sOrxo2aSOMeKiBZZQFW5uit4cJa1w0slz9mrswcTP0I2gCgl2vlC3hA6mJsu/c2PlVjxHH0+b+FkksyMokyhELWJAXNYkHYMq5bkC+orPX4ljJSqwwjBAKWSXEqJpwiZQSkYHhwHVRYKu5N9NbjxXgaRcNM4BlxEcQlMpN5ZTGC1i/UbEFwACQubp2FTy2rFRaJI4EkK28eXw2NtMzYeIo3x6luNyVFLeY8H4bTyIu0iyDXdvpQ6310PiW9z6U7xMUc/CyUYBJJcylRlteFQpH2TcA67bHUGo3FsHnSeHMWaOwYgHVj4LKLfrIy7aAnfQ1kapylxj5xhgWN3Q5JPMsvc+pFifIkjtTqsu+Sp5Bi8Sq28IgOwOlvEu4tprZs5P8AiHyArUayoooooCiiigKKKKAooooCiiigKKKKAoorxPOqKWdlVQLlmIAA8yToKCv81Y0qRlt9GjSEX7/U03IIWRfLUXqG0XhYSKMXYs4UaanwVJU21B1jXzvffWl3NfGYkZppZFjiJXI8hyBljKPZQQZJCT4miIQQfaF6V8f4jihGixwqyeHnz4lskSJZiLYdWLyF1VyFkc6jVVrcQ54PxLwjLKVzWz+yVCp1kAu5IjQeGIyVZs2mgqqx8yRNIkWFV8ZKtkvh7iNdEH0mJZdrKpvEgPT7VPcDwAjCTSYyY4x3ZYgHjVYogWyMIYh7HS5BOhIUbVy5chU4hQiqqKY1yqAEGRDJYCwU28bYdQ9a1JahdzjweZGkX520cKxl5IsOgj8SQBmu8hYyOtsgILMTvpTnlTg8OGwOMGHiRPo2F1uSxCOBmfUtre3lc6CovOEl5MTckhmCdrDMIItbHzzb5PfTLhwvgMVZcxZmFh3uRpqPJu5bTuRTOjeyDFH6dbkDok2ynXxYhvcKDpuLGrzOx+ZdyfB9b+yPcb/dVEjw0ksl0u1gQRD1kXkDEFyRGlraguf2aYYvmN1URl8N4YRo2RCz5QF9ppsojDAAM0eW4XOQSFp5eUWRU+AYMph1OcCKYqUBsCkjReMykknpP0rWIGUGTe4phxLBN88aQHKsmFiM4tYmyRBW963O/b9kVFfBM3CEXVJkkw+Qta8cuTKDYjsb3A3107VLhmM6MZVymXCNGyk3Ith5XAuLk9IWx3IAPcVgPvk5jKY+W5v4kCk6W6kyA/vX/wAwrS6yv5OXcYmHxGzOYmQkfWVSwVyNwSUca97gbVqlZUUUUUBRRRQFFFFAUUUUBRRRQFFFFAVHx8WaMguyDcsuW9hqR1A2BAtffyIOtSKTc34oJhJb/XAj+EhCE/AEn4UGe8F4BAcXHIUaSd7M7zs0rqzMpVR4gIUJlnUXFyO5pxzZic00vskFo4TqPYJjBvra3VNoxGxteufJ+ID4pjoAu9tgFUbm/wBuSUbkegqAYmnfOhZ7SO58PULm8UWMjEIuVpDdQ31B0126lY7POJzlcFB/+xyzBv2JD3U/Xyb+nVsaWcBxixzmeQ+GHkksSDnkKnwgFUdbm0Q06xa1raVD4xzbGnhIzNIVX6KLBJn0OhviHAjtdd0CkWNjXvkwz4l2ZkXBw5AxEbF8RLcKR4s7guRlO4sb26txWeX41j5x5kUNJiHSBDIXR8SxXaQzJkhU+K/1QVJS+U6VxxGJL4Np8NCcQgbLH85PhQszuiXXDoBmVSb3ls3SbE3vVai4TEjxTZS8jNmmeZvEJAgLWuzbBiu7X6dqvPEBbhUakXu620B9lywsApH1fsn470z9SX8UPG/OMUSuLxTNGFU+DARFCFdsuU2IBsAfaJ399aZxvAW4WUhCq8cAaG1rK6KCltLbgCxFjsdDWaxSHxmGoYRw+bHVpNrEkbdivbStW4ppg2Fv+Sf3R/X86WYsZ7w3i6S4FyOlneNijWJXJcMpuVN0LINd1MTG+Y294nHvBiMI+rJLhVjYC5yvaVM19wGW63PcISSAQFXDMOkULzlsqEYfxAWsgd1eMPpfLqqqxvsxbdVAsMajxcAjagoUYdrfOPCIYDQMM9iPQ+VYV54DDJHi+GvGRmIkilGpzIHeW4HcrnNidgx8xWxVi3J3FnaXCiT9JBMY5t9Wk8NAx9CBf3uQPZraaUFFFFQFFFFAUUUUBRRRQFFFFAUUUUBVD5643HbLOVw8aOeqZ7eIQrL9HHGTJIOom3SSQN6vhrHOd+Hw/OJMkaBwojV7XYSS6Xud2+mi1uxGUaVrxmpXrB4xZ8PiJMNFmSIFg2KXJC8jXYBIFtmBbXNKbjMDrSmLh8mMnWPGzyTqSmVEIjhuzSEAILZgFRdSG9rerRiHycOG58WYEWNumO8o8rC0Vu1LuT4C2LvmzAObWvb6JET2r2PUH01rckTUjnviFpZyls0cWQAaarGzAXAuB9MNyB76m8Afw8HjJACto2C6W1RGXYDzA8/fVb5mxheaUjQtOF21KiZYzbdrZYvqin+AkJ4ZKVGYyPl0FyQ7Iv2r7E7kHfal9H1VMbJ9Kq9TdErC+ZfZyRCwF2B12soq1c0T+Hw/C9rya6G36OZux01tuaracMLS2J1sQY4x4jgu+chlQZU6V/5mnrVi4pJ9DEMT83wsUVshxDBpCcpQ9CkIGsSPacanSp5eUJFMwUDSSOI4ywAjB0GUABj1AdIGu5BrQ+I8y4doWiSUMxiYArdkLKpJQOBlLgBjlBvZSdLaUnG86YQDLDBPj2FspmtHBcXIKoQEzC17iO+2tWfmDBTpAZZpl8NOp0ijCiNBqJEuWYyRmzamzAMMuotm+WtSKvDY4DG5xdRBASHuR0mX7Vu+uwsdhtftwTCurYXxSHdJB4bXBLxxzolzce10IrW0zeHuXo+ZWwXEAFUKYI1GX2TYyWKWBJiZWVkIJ0a26sK4cdLDD4SWPWSOSfTMVDoet0O9iVGh0KsBa3aIlS8SGGXxlAIixhElxfoJl16dgrxXN9bB9iddtw82dFYC2YA2PqL9qw/GQsIsU9yTmiYXI/SB8QjX8jd7EA2vdR7JJ0blnnGJsQ+Ce0ci3MHZZI9SFXydV+r3XUXs1lVbqKKKgKKKKAooooCiiigKKKKAooooOeIayn+t6xriuLzyZwEPiStISbEFUDsmlwDa+GGrEgjYVp/NfExDAxzorFTkzMFBe1lFz5sRWeQcHuyuqOyxoVV5C0KAB0O73kIyxxj2baGxrfjZGbNTeZ+lMLDYnKmY6Am5KAbLp0+LqF+6l3JmIXDsJJhkLxlljsTKxkYyNaMAufbsSO+4rjxbnDDByXxD4mTKAUwS5ECkkpmmvfS51EgBzHp1ArrhMZiJMFiZokiwAQN4YQKztJ2LyMCtixF7KTqeqm9Ljw/AbL4koSJQc7SYlgiZrHXwlPWt2Y9TI21fOI8Xiiw6uFxGMjJyxhcsGHJynpFyM6EAm58TvrVOxPDFeUNNI+IOV8zSsWykyKqEF+nKRnN0AtarxzkfDwWEQdOVS2hXS0RXdtxd996Zb7NVyTmfHS3jjMWCiWwywqAQGUmxdhpoL3VB2ptz5wGCL5vaIFvDkLSOQWJXwQC7uS53PrVbwBzTtfvOFB0P/LUaO+4uToBf8Kt/ylOfGhsBoja6dOZ4xub2vl7DtVySxN6UvCk55TewEtri1gBCv127fDz861/mVVbCTKwupiYEHuCtiKx7BLmkY6sTMdQP1be0fd2rYOYj/dpdv0bflTy+EZVwASKr4YiVlC2he980TEkwtpYyKys6A98yXAcUw4qmbBRnRss8pUqelg8Ata41BVriwJ20OteOE4cyYXGICEbwQVO2R0kJVum+WzAHMDcW/V144PjL4rDZdA6v9LGBtKwa7DyjlXrW4tnDLc51rHqqncUzHG4uK7eFIRJfN7LfQtYgG9mdlIG9wwGkhNPOXYYP7TjkxQ6vCjMQaxVZikbBjp7V7gG9r272IScROaWdgWGfA5rqQCCYo5AVJ2N4r9hpc33EH53IVjeQBZMvY3F0YqCv6pINvL2fq1Yr9CUV5ikzAEbEX++vVZBRRRQFFF6rHFOeY45PDiHjEG0hDWVRsbNYhm9BpfQkUFnorOJPlIlmmSOBBGoYMxlIDMgIJXuFFtLjMddKunA+PJiUuoKsPaVrXFtDsdRf+hQM6KKKAooooM756fEJP4kMWFRz9GspXxJDGqPISb5Alm6d23HnVd5X4N86xIkxM8uKMbvlD38MNGxjBCraP21cjTy8r085txytiMzGyxIXJIW3WxcWLm1wsDbA6N6iovLgbDYWSaUENHDcmzXLBPFe2bqF3LdOUfGukn8dZ3tXOMuHkucoz4i6sB9VZHlXqbpH0caXABFPcV08KQEkNLIhJzbkOJDqR3EZ0AtvakL4EK0SC7BI3s5JQKVEeHXqclspzP7JPup/zh0wYZBowDSCxWwsnhkln7fTb76++rfkSKVh4GaYnY2jW7dm65Dq4uL3Gy2q1/KIg8WAdXRGwNrD23iXUnUeydR60i4FDnxV982IuCBm0QRxaSNoV32F6ac7hmxwAF7RxgDKDY5pnNiSADbL57VfsPhByu2bEIQPana5AuSBIqaudCLfG1WD5QpAcWqjXLHGfZzHWV9idB7PelfK2BMLQTYgiJAzP9Kcpu8hcAKxHVe2ymnfGMEuMxHipFPICqqLr4SDw2drkyakEtuqHbes2zY1J0pnDDmYXGa8rHW7d7eyLID63rXeYW/u83+G3l5eulVeDlsQJmeSDCrqxIs7KzEsx8WbptfyQVyxDQM2WGWVpmuFaYzeFNcaxByMlmW56NiL2NiKx5eWrJhby0fo8T/gPtcaK/62n+b4H2aVYKcx8PTEKiuyvGJRezPA8IDqG3zZkRgbixQHUrq44HHk+casB4EvtaNGwdSUa5NnXMLn2W0YXDXKvh+MROHzaiyeATfLuMyj0voO+h07WqhnDIJsRFIrB45ITEGFhmUQ4gISBbKTcqR2ZGFgNaWOf7vhie6yC/8A/RpP/sr3hOMph5MIFEYSaK8fYLKJGRgfsxyKIl9GRGtobx3Urh1Q3tHMyLcWupjgIt5WKsLdiCDsaQb3yxifEweHc7mJL+/KAfxppVY+TbEZ+Gw3+rmX4B2t+Fqs9ZBUfHcQjhQvIwVR3P8ADuT6DWpFVrn/AIY02GARgjiRSGIBsL2Oh8xpQVLmjnx528GEPZto0/SyDXVje0URsdzrbc3tS/B8sSxIZp2tJYZI0No0U5LgX1ZtCczC51AuNRYuXuXkwi5UUmQizM1izleoFmI3BYHyBOy3zU1ngVvaIJcEW/a0Fha5PUp77Xs9s1Bls/AGBzQOLgljFJcpe+4PtJc91012NfOFQ4qVmJJixERuCGZbg+yVI7GxDXtfuLG1NJoyrEFTmG9twfZO3u91RpcWFmhlLAANkLZdSJbIFPkufwzf027h8Mc34pjGJJlxYJ1I8STQnt0m33aUVZzhVOtzrroT3r7TlTpp9cMdNljY+Q0950H413pLzVjQkQBIFzc69hr+dqDIeL85xNNjcNI4XNIsQZsqKY3EMMgZzcgKPHY2F9T62tuNkthdLfTSKdS46HcORma7N9HmAa3uFZBByjLiJGkaRczszlYVMxuSSQWBEQNyRq/atHwuElSCGO0cMcAGV5mLuelkYsqFVBKsw9phre1b5dYmOOBDSYlioPsxKbnVH+kxD3MgLgkGP6ljpU/meeKTEL9ICY1WyoPEk6nu3Sqs6joTXQeulKk43g2kEXjyYyV7lY4iAraE2smWIgKPrk6DejG8fxMKyLh8Nh8NHCjtdzmOWJEZsqRgAHrVfate9OVt6Mk9pHAuBSRENHCcwdz4k7Kl/EYvmCLnY2JAsxU7124tjIIizYzHorkdSQWjJ7C2UtNe2gs1cuAcObESE4nFyT5RrGpCRXYKSCqe1bNYZie+lV/i+DSKHEtFh4ounEC6hVOUSFEIyj7I2NtzU423s2HvB+PwvNlwWCYs288w8MMLXzZiGkfTQXA943pbzHxvGiZomxUcSKwU+DGFOsYk9p2Yi1wLj8KYcmL/AHn9IGKpaygW0Ue836vP4Uv47ATjZmCKSZfaNtlgRewJ7elanhOWF8uiDl3BrJLDJL4s8mY9UhZrASKFN3NtB5VqfN+HVsHMDZbRswY/UZRmVx5FSAQe1qzXlZwfmvXvrlUC/U6Gxtc/lWm8ySH5vLbfw3tfzy1PP4T6zvhfHpMTHNGxti1Rop1Sw+cRC6eJHewEyG9ux20BGSsQYRocFxFG2HzdlYDRl8QgMvofLsbg6g1P4HhlkxL2OV44Z2S2jROk5ZfTufQhiDpv3/tD59hJ8uVGdQMTH2R1YOJU7hCy9Q1tqdwc2PSk5YGLhWbUZ3U37gTrofSxponFi4miN80MpUg65gpZFa+97dLa7hT3NJOIxNFg8GzDKYZ5Aw8iWjcfgCfjTeOHLiOJLpfxEcX/AFnP8JKDZ/kfxObBOv2JiB7iqN+ZNXqs35GVuGrJFNlLO6myXbJcAakgXvpt672q5wcdWw8TpJ1X9YX0t5m1tqUNaicVS8L23AzD3r1fwrlwvjcc5dVuroetGtmAOzaaFT2I03G4IE51uCDsdKCtqsl3FkCXvGQSSVABu192zDtoBbVDUdFyu6x6nuWN7ZtBmbvqYzbve9n3r5iMXIHjDKPCyHO+ax8SNlstrXIsrm4Omns3rq117BBb2tm1zLoNlF1TUkC51ZxWa0pPG8I0U2RpbseouQFuWGbVb2XqB0NrabUo4mhZHDKL2uDa49L97XtqfhVl54hW0bqLgXBPoLOt/eCbDKB5XGtVGYi9gTGfI7a9wD5+hJ9K1Ep5guYAY0LIAxUZhfY2FxoPOiqRPyPG7M5XViWOrbk3oqYP03WUfKvxuOGUySYNpfBVQHYplJY9O5Jvdvs6a1dOT+eoOIq3hZ1kjt4kbD2c2bKQw6WBytsb6agVkXy8cWzBY7+3KW96xjKP3h91PaXpXY/lGxeJljihEeHSRwgKgEi5FxmfpvY7Wvt51G+VFAmLSIM7BUDNnd3JZmYn2ibaAaC29QPk5wxl4jETrku5vr7KkD/dlqPz5jPF4hiGFyA2X3ZAE/MGr9Fj+SPDFsdmtosLH3FmUfDc/ca54rj5mxONhclg7skIubDxJUi2vvYA6Dzpp8kEZVcVM1gFCqPTKHZv+mqhwCAS4iFj1EyAsW6VJAMjA+mm9q3PbN9Nu5bc5pSSls3srfpt0b9x0eQqhcYnWTDMcjnxETVibAzSG9gxuL37Crby/ilTByyAx2AZvoxYLoXsT3Iv6e6qVxRQERStrSwp9I9yAuVtrkWtW/tT5Fz5PfNPL1JoNVXW2kY38tPIUi4wM08py3GeX226eg5NBrqPcKe8kyFjKSToSNEZB7TDQnfbtVWxuHJaViE3xDAtdzYykiwNgptppU/tT48cqPphB4n1V0jW+7R6Oeq22p071ofNJvhphYG8T6NsenvptWc8scRgU4RWnuxWIBARo11stlF998x99aLzKM2HlGmsbjqFxqvcdxWfP4vj9ZRyUv8Af5xrrFMLE3P6TY760n5OlIbESqSJI4GlQ+ZVhcN9pWBsR8RYgEOORT/xKQEW6JQdST7Z3J3PrSTkxbnFAbnByge/prFaOOKgYzBgwEBQ+YId45CMpjv9k6ZCfRdAQBKwWHE3FMVEzZFmgW5te11ga9tL210pDy9ifBwcswUMVlVZFO0kTqQVPx1B7a+ZvZeFxq2JixMchKvGyBmOpARiFJ38RbAEE9QF+zVFbDw5fHdpARay6sLnZmAAFhsw7n86Q8SIQyRmJ5GiCOY09GJjEZNh7SbDbKBpcVK5f5gjihUz4iBAE1JYIq2sLXJ2Jvb7qrfFvlIwKyyBMSQpv7Cu5zsQc4NipXVza+mgA7VBaOVsei47w8tnBYXfcRuCwyG3ssyDp07fHRKxbC8Wj+fxOkyyI2SRSTdjYqmZcx0W2YkAdz332mtIq2LlEckgtd1e6aXPVlfS4t3bWzEXOw1qMZhdWma1jsp0ZktuwuWYGNvZzEfaANqY8ZiPjMFy2eMXzGw6SVN/PRx2I9D2QcVVDBIHYMxXXMNiQDYITv7dg5vf2VrFaJ+YeYYZFMMdiMwIyWyX1B9k5b20v1km/ULEVXHdyLECRRpl0zC2gsCL6W+r271XsRgZFzvNMsbxMvhwm+eTM5JyDQALZs2l9r2ppimvZg1tLjYjz277Hz32qwrwyrf6w9Mx0r5XT+1Z/T75P5iiqzpPyBz9icLifm8CRMs8q586ksABlJBDDYZjY371D+VbHh8aEzEiNALeTNdj+BSuXyY4AyY7OwP0aM3xboH5t91IuZsf42Mnk0N3Nvcpyj8AKTpb2t3yRwqJMRMRbw4wv+olj+5VFnxOd3dr3dyx8tSWP41fOW28DguJlOhlLBSPULEP9xNZ3V+o07lgeDwLEyXt4niW/wAwEQ/GqjwXikUTxMxNwzMxKlrdORRbQW1JuO9vKrXx0iHgEKbeIE+9iZj+VUXB8vYma3hwSsPPKQv+o6fjVlxLGwxY5BweRw7SIYm6rC9rZCLaa7is7x3OUZZWihtklEmthfoKAaX9+9Xd+Gf8IXCCSOOTKocXzZbuHe4S5J9r3nvVcwHydwfWlnm/wkCr7jfM34CnO9rxWn5KuLviY53cAAOAoW43zOe+uprK+JzSzYmRQZJPpWyqMzWGYnQa6VsPL3CnwsZjw0AiDNmbxHLZja173uDYfZtU+Pg8gFvECD7MYy29xXL+IrOmMp5Q5QxS4nDzSQNHEkiszSWSwBGtmIPbyrVeaMakuFmjjbM7wuqBdczFDYA7E+l713PB4U6pGNx9Z2y/eRa/xpfJicFNlSN4SWJymMqSTvow0Y97a7baVFZx8ms5+fqrA5ir3J3v1XvfW/nUP5PR/enX7UDj71Bq+twhIcZHPILMLjxF2cFSOsfaH2t7DW9iwonJuHaHiaRupB61sd7ZGsfUWAtV1EHhBvgMcPLwT/vI/jTfB8SaMYKy5454gjoNCXjkdQ6ntIOm3ut6hXy2t8PjkP8A7Iax843B/CukM30XDj2SVwff4iPb7jeimCcpYdSDJKWYnRRljzE9gu49BU3AxYESeGkas9yOtWOq6nV9NPSl3GIlXFksxBzIxAX7LWBvt6V4dkTHEEG+calrAGRew7/GsqYYzhHhyCWAXS2ZolYqD36SPZuQNq0j5JOd2lnOGBZoWuYw/tRMAWKb3A0Omo8rd6JIXBUKrNoQbC1rG4vewsfSpvKrtDxCGfKENxmGYANm6DewNtDv6Ckq2Nq5nGVomzZAWKFv21PqLaqg3A110vVSl4jErARsGkYHIVIYkEgkZraAiQi0YC3GrVJ5yx5xWDlicABlsMgJzXytYE6XPUKyaDlXTSInXXMQLEHyvffXarYkdeeICk6tIU+kW+VSNCLI2a19Scx3OvfWvvCMQGw6ZlJA6CLMfZOUaj0APx702wvCwAocxWiOiLc9NyxUezby0qf80UZ7aZuoDQAHbT3WXvUMIfAPYSW7ezt8Rf76KscWIiKg9AuAdSf50VdFe5XwBw+FxU65ndlsNNyimwAHmxqi4bk7FPYmPwwe8rKlvgxv+FabwTh0hwsRmldOgEgWS1x9bzPncV6E+CTN1rIQbMEzSm/qqX1+FSbJ2XNK5uGxtw+LBeJZlsZMilr6l2C3IGrHf8KiYPkCHtBNJfvK+W3+Vcv5mrTFxU7RYWS1tC2VF/PN/tr0JMW9v0EXmOqQ29D0C/wNUek4dMyqpaNFTRQq3AAFha+o000NdW4QgF5ZWYfrNYD3E6j764/2PI9/FxMzA9lIjt6AxgNb3mvcfLuHUhjGrMPrP1N/qa5qDwvE8EuqFZTew8NWmI+KhrVKTjchuI8LKfIuUjU/izD/AE11fERRDqKqP4UsxPPuDj3mU/s9X7tzRDAPjHtrBEO4s8h+DXQf7aDwR2B8XEztc7Kwit6AxBTb3k1yTmRHwj4qMXRVdhodRHe+9reyRVBxnyvTMD4cSr+0c2nuAB/Grg0mPlvDhg3hKzge03U3+prmvfEMDE8eRlUi+3kQdCLbEb3G1ZfwPnfFYjGwo8gyM4DIoFjv3a5+41oPNWOMeHd13VGZb33AuKWYSl2JxcmHGWW80G2c6ug7CT7Q/XGo0uDq1K5vDSaKdVMiICUOl0uLEX7ixP5+pg4LntJ4yrDLJbY7HT0/l8KUYXjvhqApit5hW8h2tr7wRRX3huAZTiBZfpEmAI1JVvDI28iDp76+QcFdsNGgVzlmLAGyEXRT9a3cVKw3MarsrtcC9gFFwfhXybmFuq0aLYg9bX7Aba01cSeI8umWQu5jAK2GZmJsNdRqL3qbLy4AQzyMbsAbKF30Gu29u1IxzA56fFRb3FkXzqJi+M3UZ5JSTY2v697VFxdzHGgW5Glx1uffrl93lUaPjmHjZSDGNwcq3OhNtRY1Up5FALAA2AIN73B99RknZhm0BDaKB2779qzq5F0xXNykghZHsdL7XuR312NL8VzNMucLCNddTm7AX19wqtiVyt9fdf8Ao/GvvFSDkNx1aH10O99xTV4nEfME5GkgQEX6RcfxA3NQcPxUyMAZHbW2pIvcX7etK4VsGW5ObSy/dfbavEEBuSFJtY6+Y9/agdSYC5O2/rRUoYj0X7hRTRdF4DALF1DkbNKxc/e5JqXDiYswRSmY7KPTeso5z4w74uUK7BActgSBoADcDS970y+S7DfTyyfYTL8XN/yU10xz1b+Jc+YaB2jYsXTQgA/na341y5f56XFz+FHGyjKWJa2wsOxPcisr4pi/Enle987sfgSSPwq4fJVh7yTvb2VCj/MST+6KYkdOaue8RFiZYoygVTYGxv7IJ723J7Up4Dx7E4jGQI8zkeICQLLcLqQctriw70k43iM+Jmbe8jEe7MbfhTb5PYC2PjI+qGY/6SPzIqob/KxibzQp3VC3+o2/6TVFvVq+UubNjbfZjUfm38aqlINbwi5OBkeeHc/F8x/M1kzGtV4hLk4IPWBBt9sKP41lFSLT/kw/8Qg/xPyBrUOeH/usn+G/7tZbyP8A+vw/7X/Sa0vnhj82fb2H/dpfZGS8E/Tp8f3TUnGErcjTW3oN6icIa00f7X56UwlgV2YG2+tKsQ4sSch6tfPW9jfzqXw6QAuMxbpv5nT3ivHzZFta29j/AA3qXCq3H7Pu/KsWtyIYbqPQx6t+9d/CJOij339fv2roZEXfL2Opv5VKhxwU6Aan6oJ318qi9uQjdowD9nte2h/HeucfD3PVdjcaAWAOnv8APWpSY+4UdW5G1rAf+K+eOenTzHU5AHwAPlSF17h4cSBf632jf1+6vDQrkF8oysLj02+IrmcTlG8S5W73Pn5kdq4lyyyKrg2uQV9e2lVDGSOME6sfKw/kK5GaMG4Q2I3Yj+ZO1LjilIUfSMdjv/2Fc3mA1EQ0Nuqw9e/9a0ypsNBxED/2/vopN/aP6if6lopxqbEDEzl3ZzuzFj7yb1euUT4PDcRNpmbNl/yrYX/zXqgVe+LnweERR2IMmX72JlP5WrowolaT8n/0WAnlOguzX9EUfxzVm1aQgMPBfMumw7+K38mqVYzern8l0BOJkbssZHxZlt+ANV/BcuTy+zGQPN+kfC+/wq7ck8LbCeKZcpLhQuXW1s173A8xtSkVLneTNjpj6gfcqikdXTjfKmYzTtIbu5KgC1sx2Pnpp22qBw7lSJ7eJivDPceGSP8AVmt99Bc+clycKKgWAWNfuZP5Vk9bhxDh0WLh8NmJjNjeNhrlsRrY6Uvi5AwS2+hLftO/8CBRbGecjj+/wftH91q0fnj/ANO2v1H/AHam4Xg+FiYFIYEYbMAMw7aE63qFzRlKKDqDcG97EG1SkjJeGH6aP9oVNxDZSTf8PdTGXgKLIroSLMDY6jQg6d/zpPjJDmOhoTp88e/ZjrXXDS3dQRbtcm/nUFfcT7zXXCmzggAa+81Ma3frtO5XYrb3Gj582+ZtbWsBvpfy9RXueN2bc+W39etR8REy2zFrf160iUx4S2bNmudd2038t6jYpLObKNDcEtp57aV74fACSNTp3+/yqZJwtS+pF7adv40Xor8X/CFzc7H7t6ncJxIzkMR1L9UWGnwFR8dhQhXIFN9xoak4OO7LcWsQAALX0tralIgYjVm1e3YdtNPhtXhIh9ltPP8AoaVYPCVXYEHXt7x7/SoslgRZRfbUgXqGX8KThx5D7/8AvX2mvzxfJfv/AO1FU7e8NwrAk2aeY+qhAP8AqNXabDYbFRqHs6IdBmZbG1uxB2qjMoO4B94B/Opj8wug1WMgDYLl/LT8K2ydvJgomyjDR3Hmt/cdQa7z85LEotE1trWYAD00/hVNwfGJpJGbPlXsMoI9B2286Y4bFsWAkkUqPMPf+I/GoLbhOOrilDqCApsb+eh/lXcLSVeJxwxXUZzf2Y7Fte9vKiLmS7KGjMast7uQLagDT1+/Q1FSuOm0VvMj+dV61MuIcTSaJCp0zH8NP5Uuqo+Rsym6synzUkH7xUr+1JCLMc/v0OxG4t79fKo5otQWDhXMqAkzLlA1Vhmc97376C1rXqZx/ECRBludiPVXUMDbcf15VT8Sehvcfyprj8QQYz+pH+RFDSrB4SZyB4ckYPd9h9+v4GvHEuV3Wx8SNiSNBcefc1bsNLmFQOOxx2BfKCLWJNj7Xb42qCqw8HkyliqFbgkXOosL2tUf+yGWXpH17KLr52G591PcJYQTMlr5b6bEqotSp+KEYjLlFxICp8+oEXpiyuckxEhUA5lYhh3BBIO1ttaPmMkl7xuQb/VPw7Vf9Gu3Y3P40JGDqNRvprpU4ry/xScNwWUEERGxGxNtdPO1SoeEzEgsgW4N7lTrp6++rYY6MlOJzqrjgUp1uoIOw2I+7Tt516/sBzmu4uTpbt+VWXLXgirxic6r/wD+OnMGLna1rH3+dezwBe5bU3tpTy1cmFXInKkp5cj8j9//AGopxeimJqiycTCm1HjiUW/nS3E+1UjBzKo8j3qonYSDKLVJBqMmLU7H8q7BqDoBQzkA2v8ACviuPMV7Vb9x94qKicPBeQs+ttFuNrf+TTYGoyi1dQ1B0zV9LVzvXwvVEbG45dU1JIO3aw7024m/sfsJ/GkUsAzMftC3b8ztTDiGNViMrKbKo0IOouO1EPcDPpXjjU65NWVWNspJAOjLe1/SoODxS/aF/wCjXTi2KtGdVvbpzbEgqf6tUVDwWMTrBcdQIAGouBqfx1+FVrGz/TB/RG/2qaaxYLx2IzdO5tfe5v8AC1DYdZdAFJy2ubDUADeqh1JzUkVlZSdL/A3qPiub1ChBG6CwtYAWXtbq2pTj8CZGQixsgB1G4veo+LxWQhXjDFVC3zHYe6i6eDnm17Rs1/PS2gGm9NuB8bbEKzFAgBtvfsD5etUccWttEnxzH+NNuXuNOZctlCkEkKLXOmupoLPgOMJKzKNGQkEHfQkX/Cu64tS7IDqu/lr5VGXBpn8QABjufOhMOFZmG7an3+f3flVRMBpXxrGPFkKjMt+sAXbta2ot3117VJxPUjC9ri331nbYqQEgu9xoeo0GhJiFIBvvX2s4+ct9pvvNfagkEeg+6oZoooPl6dQnpHuoooFeIkOY6nevInb7R++iigccMclLnepTNpRRQQ48Q32jUqJyVufOiig5T7UmxCgGiioO/Bv0y+5v3Wq1Y09PwP5iiiqpfw2YiTQ/1c0lxje0P1j+dFFEM+HHpX3VB47+kH7I/M0UUC9N6tXyfYFJeJwRuLo2YMLkXsrHcEHcUUUSrI4sSB2JA++vLGiiqrm5qgcVW00n7R/OiigiUUUVB//Z"/>
          <p:cNvSpPr>
            <a:spLocks noChangeAspect="1" noChangeArrowheads="1"/>
          </p:cNvSpPr>
          <p:nvPr/>
        </p:nvSpPr>
        <p:spPr bwMode="auto">
          <a:xfrm>
            <a:off x="63500" y="-4905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2" name="TextBox 11"/>
          <p:cNvSpPr txBox="1"/>
          <p:nvPr/>
        </p:nvSpPr>
        <p:spPr>
          <a:xfrm>
            <a:off x="0" y="-15552"/>
            <a:ext cx="2276872" cy="464156"/>
          </a:xfrm>
          <a:prstGeom prst="rect">
            <a:avLst/>
          </a:prstGeom>
          <a:solidFill>
            <a:schemeClr val="bg2">
              <a:lumMod val="50000"/>
            </a:schemeClr>
          </a:solidFill>
        </p:spPr>
        <p:txBody>
          <a:bodyPr wrap="square" rtlCol="0" anchor="ctr" anchorCtr="0">
            <a:noAutofit/>
          </a:bodyPr>
          <a:lstStyle/>
          <a:p>
            <a:r>
              <a:rPr lang="en-US" altLang="zh-TW" sz="1600" b="1" dirty="0">
                <a:solidFill>
                  <a:schemeClr val="bg1"/>
                </a:solidFill>
              </a:rPr>
              <a:t>PROJECT REFERENCE</a:t>
            </a:r>
            <a:endParaRPr lang="zh-TW" altLang="en-US" sz="1600" b="1" dirty="0">
              <a:solidFill>
                <a:schemeClr val="bg1"/>
              </a:solidFill>
            </a:endParaRPr>
          </a:p>
        </p:txBody>
      </p:sp>
      <p:sp>
        <p:nvSpPr>
          <p:cNvPr id="36" name="Rectangle 35"/>
          <p:cNvSpPr/>
          <p:nvPr/>
        </p:nvSpPr>
        <p:spPr>
          <a:xfrm flipV="1">
            <a:off x="3545632" y="3224808"/>
            <a:ext cx="3312368" cy="4571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文字方塊 3"/>
          <p:cNvSpPr txBox="1"/>
          <p:nvPr/>
        </p:nvSpPr>
        <p:spPr>
          <a:xfrm>
            <a:off x="3717032" y="272480"/>
            <a:ext cx="3024336" cy="504056"/>
          </a:xfrm>
          <a:prstGeom prst="rect">
            <a:avLst/>
          </a:prstGeom>
          <a:noFill/>
        </p:spPr>
        <p:txBody>
          <a:bodyPr wrap="square" rtlCol="0" anchor="ctr" anchorCtr="0">
            <a:noAutofit/>
          </a:bodyPr>
          <a:lstStyle/>
          <a:p>
            <a:pPr algn="r"/>
            <a:r>
              <a:rPr lang="en-US" altLang="zh-TW" sz="2000" dirty="0">
                <a:solidFill>
                  <a:schemeClr val="bg2">
                    <a:lumMod val="50000"/>
                  </a:schemeClr>
                </a:solidFill>
              </a:rPr>
              <a:t>Polyurea Re-roofing</a:t>
            </a:r>
            <a:endParaRPr lang="zh-TW" altLang="en-US" sz="2000" dirty="0">
              <a:solidFill>
                <a:schemeClr val="bg2">
                  <a:lumMod val="50000"/>
                </a:schemeClr>
              </a:solidFill>
            </a:endParaRPr>
          </a:p>
          <a:p>
            <a:pPr algn="ctr"/>
            <a:endParaRPr lang="zh-TW" altLang="zh-TW" sz="1200" dirty="0">
              <a:solidFill>
                <a:schemeClr val="bg2">
                  <a:lumMod val="50000"/>
                </a:schemeClr>
              </a:solidFill>
            </a:endParaRPr>
          </a:p>
        </p:txBody>
      </p:sp>
      <p:sp>
        <p:nvSpPr>
          <p:cNvPr id="27" name="Rectangle 14"/>
          <p:cNvSpPr/>
          <p:nvPr/>
        </p:nvSpPr>
        <p:spPr>
          <a:xfrm flipV="1">
            <a:off x="3401616" y="658809"/>
            <a:ext cx="3312368"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29"/>
          <p:cNvSpPr txBox="1"/>
          <p:nvPr/>
        </p:nvSpPr>
        <p:spPr>
          <a:xfrm>
            <a:off x="3573016" y="3742219"/>
            <a:ext cx="2996952" cy="1138773"/>
          </a:xfrm>
          <a:prstGeom prst="rect">
            <a:avLst/>
          </a:prstGeom>
          <a:noFill/>
        </p:spPr>
        <p:txBody>
          <a:bodyPr wrap="square" rtlCol="0">
            <a:spAutoFit/>
          </a:bodyPr>
          <a:lstStyle/>
          <a:p>
            <a:r>
              <a:rPr lang="en-US" altLang="zh-TW" sz="1100" b="1" dirty="0"/>
              <a:t>Client : 	</a:t>
            </a:r>
            <a:r>
              <a:rPr lang="en-US" altLang="zh-TW" sz="1100" dirty="0"/>
              <a:t>Education Bureau</a:t>
            </a:r>
          </a:p>
          <a:p>
            <a:r>
              <a:rPr lang="en-US" altLang="zh-TW" sz="1100" b="1" dirty="0"/>
              <a:t>Contractor : 	</a:t>
            </a:r>
            <a:r>
              <a:rPr lang="en-US" altLang="zh-TW" sz="1100" dirty="0"/>
              <a:t>Square Construction Co. Ltd.</a:t>
            </a:r>
          </a:p>
          <a:p>
            <a:r>
              <a:rPr lang="en-US" altLang="zh-TW" sz="1100" b="1" dirty="0"/>
              <a:t>Area: 	</a:t>
            </a:r>
            <a:r>
              <a:rPr lang="en-US" altLang="zh-TW" sz="1100" dirty="0"/>
              <a:t>Existing Roof Surface</a:t>
            </a:r>
          </a:p>
          <a:p>
            <a:r>
              <a:rPr lang="en-US" altLang="zh-TW" sz="1100" b="1" dirty="0"/>
              <a:t>Treated : 	</a:t>
            </a:r>
            <a:r>
              <a:rPr lang="en-US" altLang="zh-TW" sz="1100" dirty="0"/>
              <a:t>700s.m</a:t>
            </a:r>
          </a:p>
          <a:p>
            <a:endParaRPr lang="en-US" altLang="zh-TW" sz="1200" b="1" dirty="0"/>
          </a:p>
          <a:p>
            <a:r>
              <a:rPr lang="en-US" altLang="zh-TW" sz="1200" b="1" dirty="0"/>
              <a:t>   </a:t>
            </a:r>
            <a:endParaRPr lang="zh-TW" altLang="zh-TW" sz="1200" b="1" dirty="0"/>
          </a:p>
        </p:txBody>
      </p:sp>
      <p:pic>
        <p:nvPicPr>
          <p:cNvPr id="42" name="Picture 12"/>
          <p:cNvPicPr>
            <a:picLocks noChangeAspect="1"/>
          </p:cNvPicPr>
          <p:nvPr/>
        </p:nvPicPr>
        <p:blipFill>
          <a:blip r:embed="rId3" cstate="print"/>
          <a:stretch>
            <a:fillRect/>
          </a:stretch>
        </p:blipFill>
        <p:spPr>
          <a:xfrm>
            <a:off x="3645024" y="5889103"/>
            <a:ext cx="1728191" cy="1296143"/>
          </a:xfrm>
          <a:prstGeom prst="rect">
            <a:avLst/>
          </a:prstGeom>
        </p:spPr>
      </p:pic>
      <p:pic>
        <p:nvPicPr>
          <p:cNvPr id="43" name="圖片 2"/>
          <p:cNvPicPr>
            <a:picLocks noChangeAspect="1"/>
          </p:cNvPicPr>
          <p:nvPr/>
        </p:nvPicPr>
        <p:blipFill>
          <a:blip r:embed="rId4" cstate="print"/>
          <a:stretch>
            <a:fillRect/>
          </a:stretch>
        </p:blipFill>
        <p:spPr>
          <a:xfrm>
            <a:off x="0" y="1136576"/>
            <a:ext cx="3356992" cy="2016224"/>
          </a:xfrm>
          <a:prstGeom prst="rect">
            <a:avLst/>
          </a:prstGeom>
        </p:spPr>
      </p:pic>
      <p:pic>
        <p:nvPicPr>
          <p:cNvPr id="45" name="Picture 2"/>
          <p:cNvPicPr>
            <a:picLocks noChangeAspect="1" noChangeArrowheads="1"/>
          </p:cNvPicPr>
          <p:nvPr/>
        </p:nvPicPr>
        <p:blipFill>
          <a:blip r:embed="rId5" cstate="print"/>
          <a:stretch>
            <a:fillRect/>
          </a:stretch>
        </p:blipFill>
        <p:spPr bwMode="auto">
          <a:xfrm>
            <a:off x="1844824" y="5889104"/>
            <a:ext cx="1728192" cy="1296144"/>
          </a:xfrm>
          <a:prstGeom prst="rect">
            <a:avLst/>
          </a:prstGeom>
          <a:noFill/>
        </p:spPr>
      </p:pic>
      <p:pic>
        <p:nvPicPr>
          <p:cNvPr id="16" name="Picture 12"/>
          <p:cNvPicPr>
            <a:picLocks noChangeAspect="1"/>
          </p:cNvPicPr>
          <p:nvPr/>
        </p:nvPicPr>
        <p:blipFill>
          <a:blip r:embed="rId6" cstate="print"/>
          <a:stretch>
            <a:fillRect/>
          </a:stretch>
        </p:blipFill>
        <p:spPr>
          <a:xfrm>
            <a:off x="60007" y="5889104"/>
            <a:ext cx="1728191" cy="1296144"/>
          </a:xfrm>
          <a:prstGeom prst="rect">
            <a:avLst/>
          </a:prstGeom>
        </p:spPr>
      </p:pic>
      <p:pic>
        <p:nvPicPr>
          <p:cNvPr id="1027" name="Picture 3" descr="C:\Users\ANDREW\Desktop\下載 (2).jpg"/>
          <p:cNvPicPr>
            <a:picLocks noChangeAspect="1" noChangeArrowheads="1"/>
          </p:cNvPicPr>
          <p:nvPr/>
        </p:nvPicPr>
        <p:blipFill>
          <a:blip r:embed="rId7" cstate="print"/>
          <a:srcRect/>
          <a:stretch>
            <a:fillRect/>
          </a:stretch>
        </p:blipFill>
        <p:spPr bwMode="auto">
          <a:xfrm>
            <a:off x="0" y="3296816"/>
            <a:ext cx="3429000" cy="2329762"/>
          </a:xfrm>
          <a:prstGeom prst="rect">
            <a:avLst/>
          </a:prstGeom>
          <a:noFill/>
        </p:spPr>
      </p:pic>
      <p:sp>
        <p:nvSpPr>
          <p:cNvPr id="23" name="Rectangle 17"/>
          <p:cNvSpPr/>
          <p:nvPr/>
        </p:nvSpPr>
        <p:spPr>
          <a:xfrm>
            <a:off x="2177480" y="5457056"/>
            <a:ext cx="4680520" cy="276999"/>
          </a:xfrm>
          <a:prstGeom prst="rect">
            <a:avLst/>
          </a:prstGeom>
          <a:solidFill>
            <a:schemeClr val="bg1">
              <a:lumMod val="50000"/>
            </a:schemeClr>
          </a:solidFill>
        </p:spPr>
        <p:txBody>
          <a:bodyPr wrap="square">
            <a:spAutoFit/>
          </a:bodyPr>
          <a:lstStyle/>
          <a:p>
            <a:r>
              <a:rPr lang="en-US" altLang="zh-TW" sz="1200" b="1" dirty="0">
                <a:solidFill>
                  <a:schemeClr val="bg1"/>
                </a:solidFill>
                <a:ea typeface="+mj-ea"/>
              </a:rPr>
              <a:t>HONG CHI PINEHILL SCHOOL NO.3, TAI PO</a:t>
            </a:r>
            <a:endParaRPr lang="en-US" sz="1200" b="1" dirty="0">
              <a:solidFill>
                <a:schemeClr val="bg1"/>
              </a:solidFill>
              <a:ea typeface="+mj-ea"/>
            </a:endParaRPr>
          </a:p>
        </p:txBody>
      </p:sp>
      <p:sp>
        <p:nvSpPr>
          <p:cNvPr id="24" name="文字方塊 3"/>
          <p:cNvSpPr txBox="1"/>
          <p:nvPr/>
        </p:nvSpPr>
        <p:spPr>
          <a:xfrm>
            <a:off x="3356992" y="776536"/>
            <a:ext cx="2952327" cy="432048"/>
          </a:xfrm>
          <a:prstGeom prst="rect">
            <a:avLst/>
          </a:prstGeom>
          <a:noFill/>
        </p:spPr>
        <p:txBody>
          <a:bodyPr wrap="square" rtlCol="0" anchor="ctr" anchorCtr="0">
            <a:noAutofit/>
          </a:bodyPr>
          <a:lstStyle/>
          <a:p>
            <a:r>
              <a:rPr lang="zh-TW" altLang="en-US" sz="1400" b="1" dirty="0">
                <a:solidFill>
                  <a:schemeClr val="bg1">
                    <a:lumMod val="50000"/>
                  </a:schemeClr>
                </a:solidFill>
              </a:rPr>
              <a:t>教育局</a:t>
            </a:r>
            <a:r>
              <a:rPr lang="zh-TW" altLang="en-US" sz="1400" b="1" dirty="0"/>
              <a:t> </a:t>
            </a:r>
            <a:r>
              <a:rPr lang="en-US" altLang="zh-TW" sz="1400" b="1" dirty="0">
                <a:solidFill>
                  <a:schemeClr val="tx1">
                    <a:lumMod val="50000"/>
                    <a:lumOff val="50000"/>
                  </a:schemeClr>
                </a:solidFill>
              </a:rPr>
              <a:t>EDUCATION BUREAU</a:t>
            </a:r>
            <a:endParaRPr lang="zh-TW" altLang="en-US" sz="1400" b="1" dirty="0">
              <a:solidFill>
                <a:schemeClr val="tx1">
                  <a:lumMod val="50000"/>
                  <a:lumOff val="50000"/>
                </a:schemeClr>
              </a:solidFill>
            </a:endParaRPr>
          </a:p>
          <a:p>
            <a:pPr algn="ctr"/>
            <a:endParaRPr lang="zh-TW" altLang="zh-TW" sz="1200" dirty="0"/>
          </a:p>
        </p:txBody>
      </p:sp>
      <p:pic>
        <p:nvPicPr>
          <p:cNvPr id="34" name="Picture 12"/>
          <p:cNvPicPr>
            <a:picLocks noChangeAspect="1"/>
          </p:cNvPicPr>
          <p:nvPr/>
        </p:nvPicPr>
        <p:blipFill>
          <a:blip r:embed="rId8" cstate="print"/>
          <a:stretch>
            <a:fillRect/>
          </a:stretch>
        </p:blipFill>
        <p:spPr>
          <a:xfrm>
            <a:off x="4941170" y="7329264"/>
            <a:ext cx="1728190" cy="1296143"/>
          </a:xfrm>
          <a:prstGeom prst="rect">
            <a:avLst/>
          </a:prstGeom>
        </p:spPr>
      </p:pic>
      <p:pic>
        <p:nvPicPr>
          <p:cNvPr id="35" name="Picture 2"/>
          <p:cNvPicPr>
            <a:picLocks noChangeAspect="1" noChangeArrowheads="1"/>
          </p:cNvPicPr>
          <p:nvPr/>
        </p:nvPicPr>
        <p:blipFill>
          <a:blip r:embed="rId9" cstate="print"/>
          <a:stretch>
            <a:fillRect/>
          </a:stretch>
        </p:blipFill>
        <p:spPr bwMode="auto">
          <a:xfrm>
            <a:off x="3140970" y="7329265"/>
            <a:ext cx="1728192" cy="1296144"/>
          </a:xfrm>
          <a:prstGeom prst="rect">
            <a:avLst/>
          </a:prstGeom>
          <a:noFill/>
        </p:spPr>
      </p:pic>
      <p:pic>
        <p:nvPicPr>
          <p:cNvPr id="37" name="Picture 12"/>
          <p:cNvPicPr>
            <a:picLocks noChangeAspect="1"/>
          </p:cNvPicPr>
          <p:nvPr/>
        </p:nvPicPr>
        <p:blipFill>
          <a:blip r:embed="rId10" cstate="print"/>
          <a:stretch>
            <a:fillRect/>
          </a:stretch>
        </p:blipFill>
        <p:spPr>
          <a:xfrm>
            <a:off x="1356153" y="7329265"/>
            <a:ext cx="1728191" cy="1296143"/>
          </a:xfrm>
          <a:prstGeom prst="rect">
            <a:avLst/>
          </a:prstGeom>
        </p:spPr>
      </p:pic>
      <p:pic>
        <p:nvPicPr>
          <p:cNvPr id="1028" name="Picture 4" descr="C:\Users\ANDREW\Desktop\images.jpg"/>
          <p:cNvPicPr>
            <a:picLocks noChangeAspect="1" noChangeArrowheads="1"/>
          </p:cNvPicPr>
          <p:nvPr/>
        </p:nvPicPr>
        <p:blipFill>
          <a:blip r:embed="rId11" cstate="print"/>
          <a:srcRect/>
          <a:stretch>
            <a:fillRect/>
          </a:stretch>
        </p:blipFill>
        <p:spPr bwMode="auto">
          <a:xfrm>
            <a:off x="5517232" y="2504728"/>
            <a:ext cx="1080120" cy="1019334"/>
          </a:xfrm>
          <a:prstGeom prst="rect">
            <a:avLst/>
          </a:prstGeom>
          <a:noFill/>
        </p:spPr>
      </p:pic>
    </p:spTree>
    <p:extLst>
      <p:ext uri="{BB962C8B-B14F-4D97-AF65-F5344CB8AC3E}">
        <p14:creationId xmlns:p14="http://schemas.microsoft.com/office/powerpoint/2010/main" val="303796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descr="data:image/jpeg;base64,/9j/4AAQSkZJRgABAQAAAQABAAD/2wCEAAkGBhQSERUUExMTFRUWGSIaFRgWGRgaGxgYGBwYGBwcGh0cICcfGxkkGxwYHzAiIyksLCwsHB8xNTAqNSYrLCkBCQoKDgwOGg8PGiwkHBwpLCwpKSksLCwsLCkpKSwsLCwpLCwpLCwpLCwpLCksLCwpKSwpLCwsKSksKSksKSwsLP/AABEIAQMAwgMBIgACEQEDEQH/xAAcAAACAwEBAQEAAAAAAAAAAAAABQQGBwMCAQj/xABHEAACAQIEBAMDCAcGBQQDAAABAgMAEQQSITEFBiJBE1FhMnGBBxQjQlKRobEzYnKywdHwFSRzgpKiJUPC4fE0U5PDFmOD/8QAFwEBAQEBAAAAAAAAAAAAAAAAAAECA//EAB8RAQEBAAIDAQADAAAAAAAAAAABERIhAjFBUSJCYf/aAAwDAQACEQMRAD8A3GiiigKKKKAooooCioXE+MRYcXlcLf2RqWb0VRdmPuFUbmP5SnEUjwjw0RlRj0PLmchQAt8kZ1VuosbH2RQXrifGIcOuaaQIDsNSzHyVRdmPoATVB5m+VXJ0R/RXOUXAeUkkAWT2I911kPcdNU3l/mOTEYiaSRcqphnlJYl3LKsTqGc62BdxYWGh0qo8Kw1psKh1zSpf/wCTCIfxU3rWIsfOvFp0xE8XisCkZJkJLSMTFnPUdVUFlsEtT7gUhXgUzqBmDysubUXEr2v6aa0m49yticVj8WyIEjZjGJZDkQEpAgOaxJHQ46QdVq2vwTwOEywo/idLvcDL7TtIQAT2uV9betqudC3fJ5x4YnBrqS0YCm+5X6hPctbpJ+0j1Z6xP5POOrhZogTZZjIH8rZ1u3+V3DeimQ1tlYUUUUUBRRRQFFFFAUUUUBRRRQFFFFAUUUUBRRRQFZrzb8qDRExorxNlLBcoaUgZh3+jiuVIGYsTroCK0kmvznztxA4jiGIKDMxcRRgdylyBf/FRx/mqyaiRzJxWQphnLlGmRpprMzMyBg0alz1EFFk00Gp0tS2aIx8JiRPanxLm236KMwfD6RV++rTxfkV58RqUiw6xLBGfaYrGkl8qKb2/TJclbGxsRVlXg8eHjEcKBzDG3gs6q0gZxIZCLCwLPlJsBW8FO5U5ZmaHGmRWhTEr4Ubup2kklDsF9ojI0ZGwOlqsHLfKOGhbME8V1PTJL2Jyykog6Qwd7htSLLTbF4mOOIs8iqoYh3Zly2F1UF26MwIXpUswttUTl3ivz2bJhkk8NgWbEMrpFbKtgpbLNOekDTw13uDsXUE/Ep13JJysWI0Yqt5TqL5UFyNZGUa1HxXEGMCtHYwnpEi9S37ESXVTY/YDLpbPfdNjeWxIy/Op3njLtkhsIoEUK8i/RxWzMCFBYm51uNavPF8B/wAJkjiCxEQt4QyhQjLcpYAWFiAdqXcSMh4vgghwwTS8h0Ots5w+dTfcEFl9xrZ+SuNfOMMLtmePocnc29lj6kWv+sGHasqE/wA5wsbAASrIWK91kRQCvrfKQL+anvTD5PeL/NsdKpNonlZD6F5JMvbWzKT6CRydqzVbJRRRWVFFFFAUUUUBRRRQFFFFAUUUUBRRRQFFFFBE4tPkhc2ubaDub6WHrVM4RwiHDO5iRVIBZ3PU2Zi7MzMdFvmjJ2ppzrzCkKhSrucwIWJHldn6mVAidyFPtMgI7nWkXC0xGIjlmljGGjUWhBdXlMh6FZgq+HFYZR0AybXbz1EfcRxCOIxCR1UyGyKSVMjuUFkFi8mrOOhcvV7Y3qDxibGPI8SJHAmZQ00xRxdxY+Hh1Yqcu95ncXBsKncoctwRYwvGjO9xnnmPiysQgYkyNrch4/ZsOnavOOnzyA3veSRh5ZSJba3uf0qXA/GtZvtHvH8BRcLhlmBxExYuZZ0DPe5AsLWVUMmiiwAGmutT+RT1sSR7LMPc0rn4jX1r3zM4zYdBa4juFF2Ju0Z0VQZDbKNQNLi9JuE49sOrxo2aSOMeKiBZZQFW5uit4cJa1w0slz9mrswcTP0I2gCgl2vlC3hA6mJsu/c2PlVjxHH0+b+FkksyMokyhELWJAXNYkHYMq5bkC+orPX4ljJSqwwjBAKWSXEqJpwiZQSkYHhwHVRYKu5N9NbjxXgaRcNM4BlxEcQlMpN5ZTGC1i/UbEFwACQubp2FTy2rFRaJI4EkK28eXw2NtMzYeIo3x6luNyVFLeY8H4bTyIu0iyDXdvpQ6310PiW9z6U7xMUc/CyUYBJJcylRlteFQpH2TcA67bHUGo3FsHnSeHMWaOwYgHVj4LKLfrIy7aAnfQ1kapylxj5xhgWN3Q5JPMsvc+pFifIkjtTqsu+Sp5Bi8Sq28IgOwOlvEu4tprZs5P8AiHyArUayoooooCiiigKKKKAooooCiiigKKKKAoorxPOqKWdlVQLlmIAA8yToKCv81Y0qRlt9GjSEX7/U03IIWRfLUXqG0XhYSKMXYs4UaanwVJU21B1jXzvffWl3NfGYkZppZFjiJXI8hyBljKPZQQZJCT4miIQQfaF6V8f4jihGixwqyeHnz4lskSJZiLYdWLyF1VyFkc6jVVrcQ54PxLwjLKVzWz+yVCp1kAu5IjQeGIyVZs2mgqqx8yRNIkWFV8ZKtkvh7iNdEH0mJZdrKpvEgPT7VPcDwAjCTSYyY4x3ZYgHjVYogWyMIYh7HS5BOhIUbVy5chU4hQiqqKY1yqAEGRDJYCwU28bYdQ9a1JahdzjweZGkX520cKxl5IsOgj8SQBmu8hYyOtsgILMTvpTnlTg8OGwOMGHiRPo2F1uSxCOBmfUtre3lc6CovOEl5MTckhmCdrDMIItbHzzb5PfTLhwvgMVZcxZmFh3uRpqPJu5bTuRTOjeyDFH6dbkDok2ynXxYhvcKDpuLGrzOx+ZdyfB9b+yPcb/dVEjw0ksl0u1gQRD1kXkDEFyRGlraguf2aYYvmN1URl8N4YRo2RCz5QF9ppsojDAAM0eW4XOQSFp5eUWRU+AYMph1OcCKYqUBsCkjReMykknpP0rWIGUGTe4phxLBN88aQHKsmFiM4tYmyRBW963O/b9kVFfBM3CEXVJkkw+Qta8cuTKDYjsb3A3107VLhmM6MZVymXCNGyk3Ith5XAuLk9IWx3IAPcVgPvk5jKY+W5v4kCk6W6kyA/vX/wAwrS6yv5OXcYmHxGzOYmQkfWVSwVyNwSUca97gbVqlZUUUUUBRRRQFFFFAUUUUBRRRQFFFFAVHx8WaMguyDcsuW9hqR1A2BAtffyIOtSKTc34oJhJb/XAj+EhCE/AEn4UGe8F4BAcXHIUaSd7M7zs0rqzMpVR4gIUJlnUXFyO5pxzZic00vskFo4TqPYJjBvra3VNoxGxteufJ+ID4pjoAu9tgFUbm/wBuSUbkegqAYmnfOhZ7SO58PULm8UWMjEIuVpDdQ31B0126lY7POJzlcFB/+xyzBv2JD3U/Xyb+nVsaWcBxixzmeQ+GHkksSDnkKnwgFUdbm0Q06xa1raVD4xzbGnhIzNIVX6KLBJn0OhviHAjtdd0CkWNjXvkwz4l2ZkXBw5AxEbF8RLcKR4s7guRlO4sb26txWeX41j5x5kUNJiHSBDIXR8SxXaQzJkhU+K/1QVJS+U6VxxGJL4Np8NCcQgbLH85PhQszuiXXDoBmVSb3ls3SbE3vVai4TEjxTZS8jNmmeZvEJAgLWuzbBiu7X6dqvPEBbhUakXu620B9lywsApH1fsn470z9SX8UPG/OMUSuLxTNGFU+DARFCFdsuU2IBsAfaJ399aZxvAW4WUhCq8cAaG1rK6KCltLbgCxFjsdDWaxSHxmGoYRw+bHVpNrEkbdivbStW4ppg2Fv+Sf3R/X86WYsZ7w3i6S4FyOlneNijWJXJcMpuVN0LINd1MTG+Y294nHvBiMI+rJLhVjYC5yvaVM19wGW63PcISSAQFXDMOkULzlsqEYfxAWsgd1eMPpfLqqqxvsxbdVAsMajxcAjagoUYdrfOPCIYDQMM9iPQ+VYV54DDJHi+GvGRmIkilGpzIHeW4HcrnNidgx8xWxVi3J3FnaXCiT9JBMY5t9Wk8NAx9CBf3uQPZraaUFFFFQFFFFAUUUUBRRRQFFFFAUUUUBVD5643HbLOVw8aOeqZ7eIQrL9HHGTJIOom3SSQN6vhrHOd+Hw/OJMkaBwojV7XYSS6Xud2+mi1uxGUaVrxmpXrB4xZ8PiJMNFmSIFg2KXJC8jXYBIFtmBbXNKbjMDrSmLh8mMnWPGzyTqSmVEIjhuzSEAILZgFRdSG9rerRiHycOG58WYEWNumO8o8rC0Vu1LuT4C2LvmzAObWvb6JET2r2PUH01rckTUjnviFpZyls0cWQAaarGzAXAuB9MNyB76m8Afw8HjJACto2C6W1RGXYDzA8/fVb5mxheaUjQtOF21KiZYzbdrZYvqin+AkJ4ZKVGYyPl0FyQ7Iv2r7E7kHfal9H1VMbJ9Kq9TdErC+ZfZyRCwF2B12soq1c0T+Hw/C9rya6G36OZux01tuaracMLS2J1sQY4x4jgu+chlQZU6V/5mnrVi4pJ9DEMT83wsUVshxDBpCcpQ9CkIGsSPacanSp5eUJFMwUDSSOI4ywAjB0GUABj1AdIGu5BrQ+I8y4doWiSUMxiYArdkLKpJQOBlLgBjlBvZSdLaUnG86YQDLDBPj2FspmtHBcXIKoQEzC17iO+2tWfmDBTpAZZpl8NOp0ijCiNBqJEuWYyRmzamzAMMuotm+WtSKvDY4DG5xdRBASHuR0mX7Vu+uwsdhtftwTCurYXxSHdJB4bXBLxxzolzce10IrW0zeHuXo+ZWwXEAFUKYI1GX2TYyWKWBJiZWVkIJ0a26sK4cdLDD4SWPWSOSfTMVDoet0O9iVGh0KsBa3aIlS8SGGXxlAIixhElxfoJl16dgrxXN9bB9iddtw82dFYC2YA2PqL9qw/GQsIsU9yTmiYXI/SB8QjX8jd7EA2vdR7JJ0blnnGJsQ+Ce0ci3MHZZI9SFXydV+r3XUXs1lVbqKKKgKKKKAooooCiiigKKKKAooooOeIayn+t6xriuLzyZwEPiStISbEFUDsmlwDa+GGrEgjYVp/NfExDAxzorFTkzMFBe1lFz5sRWeQcHuyuqOyxoVV5C0KAB0O73kIyxxj2baGxrfjZGbNTeZ+lMLDYnKmY6Am5KAbLp0+LqF+6l3JmIXDsJJhkLxlljsTKxkYyNaMAufbsSO+4rjxbnDDByXxD4mTKAUwS5ECkkpmmvfS51EgBzHp1ArrhMZiJMFiZokiwAQN4YQKztJ2LyMCtixF7KTqeqm9Ljw/AbL4koSJQc7SYlgiZrHXwlPWt2Y9TI21fOI8Xiiw6uFxGMjJyxhcsGHJynpFyM6EAm58TvrVOxPDFeUNNI+IOV8zSsWykyKqEF+nKRnN0AtarxzkfDwWEQdOVS2hXS0RXdtxd996Zb7NVyTmfHS3jjMWCiWwywqAQGUmxdhpoL3VB2ptz5wGCL5vaIFvDkLSOQWJXwQC7uS53PrVbwBzTtfvOFB0P/LUaO+4uToBf8Kt/ylOfGhsBoja6dOZ4xub2vl7DtVySxN6UvCk55TewEtri1gBCv127fDz861/mVVbCTKwupiYEHuCtiKx7BLmkY6sTMdQP1be0fd2rYOYj/dpdv0bflTy+EZVwASKr4YiVlC2he980TEkwtpYyKys6A98yXAcUw4qmbBRnRss8pUqelg8Ata41BVriwJ20OteOE4cyYXGICEbwQVO2R0kJVum+WzAHMDcW/V144PjL4rDZdA6v9LGBtKwa7DyjlXrW4tnDLc51rHqqncUzHG4uK7eFIRJfN7LfQtYgG9mdlIG9wwGkhNPOXYYP7TjkxQ6vCjMQaxVZikbBjp7V7gG9r272IScROaWdgWGfA5rqQCCYo5AVJ2N4r9hpc33EH53IVjeQBZMvY3F0YqCv6pINvL2fq1Yr9CUV5ikzAEbEX++vVZBRRRQFFF6rHFOeY45PDiHjEG0hDWVRsbNYhm9BpfQkUFnorOJPlIlmmSOBBGoYMxlIDMgIJXuFFtLjMddKunA+PJiUuoKsPaVrXFtDsdRf+hQM6KKKAooooM756fEJP4kMWFRz9GspXxJDGqPISb5Alm6d23HnVd5X4N86xIkxM8uKMbvlD38MNGxjBCraP21cjTy8r085txytiMzGyxIXJIW3WxcWLm1wsDbA6N6iovLgbDYWSaUENHDcmzXLBPFe2bqF3LdOUfGukn8dZ3tXOMuHkucoz4i6sB9VZHlXqbpH0caXABFPcV08KQEkNLIhJzbkOJDqR3EZ0AtvakL4EK0SC7BI3s5JQKVEeHXqclspzP7JPup/zh0wYZBowDSCxWwsnhkln7fTb76++rfkSKVh4GaYnY2jW7dm65Dq4uL3Gy2q1/KIg8WAdXRGwNrD23iXUnUeydR60i4FDnxV982IuCBm0QRxaSNoV32F6ac7hmxwAF7RxgDKDY5pnNiSADbL57VfsPhByu2bEIQPana5AuSBIqaudCLfG1WD5QpAcWqjXLHGfZzHWV9idB7PelfK2BMLQTYgiJAzP9Kcpu8hcAKxHVe2ymnfGMEuMxHipFPICqqLr4SDw2drkyakEtuqHbes2zY1J0pnDDmYXGa8rHW7d7eyLID63rXeYW/u83+G3l5eulVeDlsQJmeSDCrqxIs7KzEsx8WbptfyQVyxDQM2WGWVpmuFaYzeFNcaxByMlmW56NiL2NiKx5eWrJhby0fo8T/gPtcaK/62n+b4H2aVYKcx8PTEKiuyvGJRezPA8IDqG3zZkRgbixQHUrq44HHk+casB4EvtaNGwdSUa5NnXMLn2W0YXDXKvh+MROHzaiyeATfLuMyj0voO+h07WqhnDIJsRFIrB45ITEGFhmUQ4gISBbKTcqR2ZGFgNaWOf7vhie6yC/8A/RpP/sr3hOMph5MIFEYSaK8fYLKJGRgfsxyKIl9GRGtobx3Urh1Q3tHMyLcWupjgIt5WKsLdiCDsaQb3yxifEweHc7mJL+/KAfxppVY+TbEZ+Gw3+rmX4B2t+Fqs9ZBUfHcQjhQvIwVR3P8ADuT6DWpFVrn/AIY02GARgjiRSGIBsL2Oh8xpQVLmjnx528GEPZto0/SyDXVje0URsdzrbc3tS/B8sSxIZp2tJYZI0No0U5LgX1ZtCczC51AuNRYuXuXkwi5UUmQizM1izleoFmI3BYHyBOy3zU1ngVvaIJcEW/a0Fha5PUp77Xs9s1Bls/AGBzQOLgljFJcpe+4PtJc91012NfOFQ4qVmJJixERuCGZbg+yVI7GxDXtfuLG1NJoyrEFTmG9twfZO3u91RpcWFmhlLAANkLZdSJbIFPkufwzf027h8Mc34pjGJJlxYJ1I8STQnt0m33aUVZzhVOtzrroT3r7TlTpp9cMdNljY+Q0950H413pLzVjQkQBIFzc69hr+dqDIeL85xNNjcNI4XNIsQZsqKY3EMMgZzcgKPHY2F9T62tuNkthdLfTSKdS46HcORma7N9HmAa3uFZBByjLiJGkaRczszlYVMxuSSQWBEQNyRq/atHwuElSCGO0cMcAGV5mLuelkYsqFVBKsw9phre1b5dYmOOBDSYlioPsxKbnVH+kxD3MgLgkGP6ljpU/meeKTEL9ICY1WyoPEk6nu3Sqs6joTXQeulKk43g2kEXjyYyV7lY4iAraE2smWIgKPrk6DejG8fxMKyLh8Nh8NHCjtdzmOWJEZsqRgAHrVfate9OVt6Mk9pHAuBSRENHCcwdz4k7Kl/EYvmCLnY2JAsxU7124tjIIizYzHorkdSQWjJ7C2UtNe2gs1cuAcObESE4nFyT5RrGpCRXYKSCqe1bNYZie+lV/i+DSKHEtFh4ounEC6hVOUSFEIyj7I2NtzU423s2HvB+PwvNlwWCYs288w8MMLXzZiGkfTQXA943pbzHxvGiZomxUcSKwU+DGFOsYk9p2Yi1wLj8KYcmL/AHn9IGKpaygW0Ue836vP4Uv47ATjZmCKSZfaNtlgRewJ7elanhOWF8uiDl3BrJLDJL4s8mY9UhZrASKFN3NtB5VqfN+HVsHMDZbRswY/UZRmVx5FSAQe1qzXlZwfmvXvrlUC/U6Gxtc/lWm8ySH5vLbfw3tfzy1PP4T6zvhfHpMTHNGxti1Rop1Sw+cRC6eJHewEyG9ux20BGSsQYRocFxFG2HzdlYDRl8QgMvofLsbg6g1P4HhlkxL2OV44Z2S2jROk5ZfTufQhiDpv3/tD59hJ8uVGdQMTH2R1YOJU7hCy9Q1tqdwc2PSk5YGLhWbUZ3U37gTrofSxponFi4miN80MpUg65gpZFa+97dLa7hT3NJOIxNFg8GzDKYZ5Aw8iWjcfgCfjTeOHLiOJLpfxEcX/AFnP8JKDZ/kfxObBOv2JiB7iqN+ZNXqs35GVuGrJFNlLO6myXbJcAakgXvpt672q5wcdWw8TpJ1X9YX0t5m1tqUNaicVS8L23AzD3r1fwrlwvjcc5dVuroetGtmAOzaaFT2I03G4IE51uCDsdKCtqsl3FkCXvGQSSVABu192zDtoBbVDUdFyu6x6nuWN7ZtBmbvqYzbve9n3r5iMXIHjDKPCyHO+ax8SNlstrXIsrm4Omns3rq117BBb2tm1zLoNlF1TUkC51ZxWa0pPG8I0U2RpbseouQFuWGbVb2XqB0NrabUo4mhZHDKL2uDa49L97XtqfhVl54hW0bqLgXBPoLOt/eCbDKB5XGtVGYi9gTGfI7a9wD5+hJ9K1Ep5guYAY0LIAxUZhfY2FxoPOiqRPyPG7M5XViWOrbk3oqYP03WUfKvxuOGUySYNpfBVQHYplJY9O5Jvdvs6a1dOT+eoOIq3hZ1kjt4kbD2c2bKQw6WBytsb6agVkXy8cWzBY7+3KW96xjKP3h91PaXpXY/lGxeJljihEeHSRwgKgEi5FxmfpvY7Wvt51G+VFAmLSIM7BUDNnd3JZmYn2ibaAaC29QPk5wxl4jETrku5vr7KkD/dlqPz5jPF4hiGFyA2X3ZAE/MGr9Fj+SPDFsdmtosLH3FmUfDc/ca54rj5mxONhclg7skIubDxJUi2vvYA6Dzpp8kEZVcVM1gFCqPTKHZv+mqhwCAS4iFj1EyAsW6VJAMjA+mm9q3PbN9Nu5bc5pSSls3srfpt0b9x0eQqhcYnWTDMcjnxETVibAzSG9gxuL37Crby/ilTByyAx2AZvoxYLoXsT3Iv6e6qVxRQERStrSwp9I9yAuVtrkWtW/tT5Fz5PfNPL1JoNVXW2kY38tPIUi4wM08py3GeX226eg5NBrqPcKe8kyFjKSToSNEZB7TDQnfbtVWxuHJaViE3xDAtdzYykiwNgptppU/tT48cqPphB4n1V0jW+7R6Oeq22p071ofNJvhphYG8T6NsenvptWc8scRgU4RWnuxWIBARo11stlF998x99aLzKM2HlGmsbjqFxqvcdxWfP4vj9ZRyUv8Af5xrrFMLE3P6TY760n5OlIbESqSJI4GlQ+ZVhcN9pWBsR8RYgEOORT/xKQEW6JQdST7Z3J3PrSTkxbnFAbnByge/prFaOOKgYzBgwEBQ+YId45CMpjv9k6ZCfRdAQBKwWHE3FMVEzZFmgW5te11ga9tL210pDy9ifBwcswUMVlVZFO0kTqQVPx1B7a+ZvZeFxq2JixMchKvGyBmOpARiFJ38RbAEE9QF+zVFbDw5fHdpARay6sLnZmAAFhsw7n86Q8SIQyRmJ5GiCOY09GJjEZNh7SbDbKBpcVK5f5gjihUz4iBAE1JYIq2sLXJ2Jvb7qrfFvlIwKyyBMSQpv7Cu5zsQc4NipXVza+mgA7VBaOVsei47w8tnBYXfcRuCwyG3ssyDp07fHRKxbC8Wj+fxOkyyI2SRSTdjYqmZcx0W2YkAdz332mtIq2LlEckgtd1e6aXPVlfS4t3bWzEXOw1qMZhdWma1jsp0ZktuwuWYGNvZzEfaANqY8ZiPjMFy2eMXzGw6SVN/PRx2I9D2QcVVDBIHYMxXXMNiQDYITv7dg5vf2VrFaJ+YeYYZFMMdiMwIyWyX1B9k5b20v1km/ULEVXHdyLECRRpl0zC2gsCL6W+r271XsRgZFzvNMsbxMvhwm+eTM5JyDQALZs2l9r2ppimvZg1tLjYjz277Hz32qwrwyrf6w9Mx0r5XT+1Z/T75P5iiqzpPyBz9icLifm8CRMs8q586ksABlJBDDYZjY371D+VbHh8aEzEiNALeTNdj+BSuXyY4AyY7OwP0aM3xboH5t91IuZsf42Mnk0N3Nvcpyj8AKTpb2t3yRwqJMRMRbw4wv+olj+5VFnxOd3dr3dyx8tSWP41fOW28DguJlOhlLBSPULEP9xNZ3V+o07lgeDwLEyXt4niW/wAwEQ/GqjwXikUTxMxNwzMxKlrdORRbQW1JuO9vKrXx0iHgEKbeIE+9iZj+VUXB8vYma3hwSsPPKQv+o6fjVlxLGwxY5BweRw7SIYm6rC9rZCLaa7is7x3OUZZWihtklEmthfoKAaX9+9Xd+Gf8IXCCSOOTKocXzZbuHe4S5J9r3nvVcwHydwfWlnm/wkCr7jfM34CnO9rxWn5KuLviY53cAAOAoW43zOe+uprK+JzSzYmRQZJPpWyqMzWGYnQa6VsPL3CnwsZjw0AiDNmbxHLZja173uDYfZtU+Pg8gFvECD7MYy29xXL+IrOmMp5Q5QxS4nDzSQNHEkiszSWSwBGtmIPbyrVeaMakuFmjjbM7wuqBdczFDYA7E+l713PB4U6pGNx9Z2y/eRa/xpfJicFNlSN4SWJymMqSTvow0Y97a7baVFZx8ms5+fqrA5ir3J3v1XvfW/nUP5PR/enX7UDj71Bq+twhIcZHPILMLjxF2cFSOsfaH2t7DW9iwonJuHaHiaRupB61sd7ZGsfUWAtV1EHhBvgMcPLwT/vI/jTfB8SaMYKy5454gjoNCXjkdQ6ntIOm3ut6hXy2t8PjkP8A7Iax843B/CukM30XDj2SVwff4iPb7jeimCcpYdSDJKWYnRRljzE9gu49BU3AxYESeGkas9yOtWOq6nV9NPSl3GIlXFksxBzIxAX7LWBvt6V4dkTHEEG+calrAGRew7/GsqYYzhHhyCWAXS2ZolYqD36SPZuQNq0j5JOd2lnOGBZoWuYw/tRMAWKb3A0Omo8rd6JIXBUKrNoQbC1rG4vewsfSpvKrtDxCGfKENxmGYANm6DewNtDv6Ckq2Nq5nGVomzZAWKFv21PqLaqg3A110vVSl4jErARsGkYHIVIYkEgkZraAiQi0YC3GrVJ5yx5xWDlicABlsMgJzXytYE6XPUKyaDlXTSInXXMQLEHyvffXarYkdeeICk6tIU+kW+VSNCLI2a19Scx3OvfWvvCMQGw6ZlJA6CLMfZOUaj0APx702wvCwAocxWiOiLc9NyxUezby0qf80UZ7aZuoDQAHbT3WXvUMIfAPYSW7ezt8Rf76KscWIiKg9AuAdSf50VdFe5XwBw+FxU65ndlsNNyimwAHmxqi4bk7FPYmPwwe8rKlvgxv+FabwTh0hwsRmldOgEgWS1x9bzPncV6E+CTN1rIQbMEzSm/qqX1+FSbJ2XNK5uGxtw+LBeJZlsZMilr6l2C3IGrHf8KiYPkCHtBNJfvK+W3+Vcv5mrTFxU7RYWS1tC2VF/PN/tr0JMW9v0EXmOqQ29D0C/wNUek4dMyqpaNFTRQq3AAFha+o000NdW4QgF5ZWYfrNYD3E6j764/2PI9/FxMzA9lIjt6AxgNb3mvcfLuHUhjGrMPrP1N/qa5qDwvE8EuqFZTew8NWmI+KhrVKTjchuI8LKfIuUjU/izD/AE11fERRDqKqP4UsxPPuDj3mU/s9X7tzRDAPjHtrBEO4s8h+DXQf7aDwR2B8XEztc7Kwit6AxBTb3k1yTmRHwj4qMXRVdhodRHe+9reyRVBxnyvTMD4cSr+0c2nuAB/Grg0mPlvDhg3hKzge03U3+prmvfEMDE8eRlUi+3kQdCLbEb3G1ZfwPnfFYjGwo8gyM4DIoFjv3a5+41oPNWOMeHd13VGZb33AuKWYSl2JxcmHGWW80G2c6ug7CT7Q/XGo0uDq1K5vDSaKdVMiICUOl0uLEX7ixP5+pg4LntJ4yrDLJbY7HT0/l8KUYXjvhqApit5hW8h2tr7wRRX3huAZTiBZfpEmAI1JVvDI28iDp76+QcFdsNGgVzlmLAGyEXRT9a3cVKw3MarsrtcC9gFFwfhXybmFuq0aLYg9bX7Aba01cSeI8umWQu5jAK2GZmJsNdRqL3qbLy4AQzyMbsAbKF30Gu29u1IxzA56fFRb3FkXzqJi+M3UZ5JSTY2v697VFxdzHGgW5Glx1uffrl93lUaPjmHjZSDGNwcq3OhNtRY1Up5FALAA2AIN73B99RknZhm0BDaKB2779qzq5F0xXNykghZHsdL7XuR312NL8VzNMucLCNddTm7AX19wqtiVyt9fdf8Ao/GvvFSDkNx1aH10O99xTV4nEfME5GkgQEX6RcfxA3NQcPxUyMAZHbW2pIvcX7etK4VsGW5ObSy/dfbavEEBuSFJtY6+Y9/agdSYC5O2/rRUoYj0X7hRTRdF4DALF1DkbNKxc/e5JqXDiYswRSmY7KPTeso5z4w74uUK7BActgSBoADcDS970y+S7DfTyyfYTL8XN/yU10xz1b+Jc+YaB2jYsXTQgA/na341y5f56XFz+FHGyjKWJa2wsOxPcisr4pi/Enle987sfgSSPwq4fJVh7yTvb2VCj/MST+6KYkdOaue8RFiZYoygVTYGxv7IJ723J7Up4Dx7E4jGQI8zkeICQLLcLqQctriw70k43iM+Jmbe8jEe7MbfhTb5PYC2PjI+qGY/6SPzIqob/KxibzQp3VC3+o2/6TVFvVq+UubNjbfZjUfm38aqlINbwi5OBkeeHc/F8x/M1kzGtV4hLk4IPWBBt9sKP41lFSLT/kw/8Qg/xPyBrUOeH/usn+G/7tZbyP8A+vw/7X/Sa0vnhj82fb2H/dpfZGS8E/Tp8f3TUnGErcjTW3oN6icIa00f7X56UwlgV2YG2+tKsQ4sSch6tfPW9jfzqXw6QAuMxbpv5nT3ivHzZFta29j/AA3qXCq3H7Pu/KsWtyIYbqPQx6t+9d/CJOij339fv2roZEXfL2Opv5VKhxwU6Aan6oJ318qi9uQjdowD9nte2h/HeucfD3PVdjcaAWAOnv8APWpSY+4UdW5G1rAf+K+eOenTzHU5AHwAPlSF17h4cSBf632jf1+6vDQrkF8oysLj02+IrmcTlG8S5W73Pn5kdq4lyyyKrg2uQV9e2lVDGSOME6sfKw/kK5GaMG4Q2I3Yj+ZO1LjilIUfSMdjv/2Fc3mA1EQ0Nuqw9e/9a0ypsNBxED/2/vopN/aP6if6lopxqbEDEzl3ZzuzFj7yb1euUT4PDcRNpmbNl/yrYX/zXqgVe+LnweERR2IMmX72JlP5WrowolaT8n/0WAnlOguzX9EUfxzVm1aQgMPBfMumw7+K38mqVYzern8l0BOJkbssZHxZlt+ANV/BcuTy+zGQPN+kfC+/wq7ck8LbCeKZcpLhQuXW1s173A8xtSkVLneTNjpj6gfcqikdXTjfKmYzTtIbu5KgC1sx2Pnpp22qBw7lSJ7eJivDPceGSP8AVmt99Bc+clycKKgWAWNfuZP5Vk9bhxDh0WLh8NmJjNjeNhrlsRrY6Uvi5AwS2+hLftO/8CBRbGecjj+/wftH91q0fnj/ANO2v1H/AHam4Xg+FiYFIYEYbMAMw7aE63qFzRlKKDqDcG97EG1SkjJeGH6aP9oVNxDZSTf8PdTGXgKLIroSLMDY6jQg6d/zpPjJDmOhoTp88e/ZjrXXDS3dQRbtcm/nUFfcT7zXXCmzggAa+81Ma3frtO5XYrb3Gj582+ZtbWsBvpfy9RXueN2bc+W39etR8REy2zFrf160iUx4S2bNmudd2038t6jYpLObKNDcEtp57aV74fACSNTp3+/yqZJwtS+pF7adv40Xor8X/CFzc7H7t6ncJxIzkMR1L9UWGnwFR8dhQhXIFN9xoak4OO7LcWsQAALX0tralIgYjVm1e3YdtNPhtXhIh9ltPP8AoaVYPCVXYEHXt7x7/SoslgRZRfbUgXqGX8KThx5D7/8AvX2mvzxfJfv/AO1FU7e8NwrAk2aeY+qhAP8AqNXabDYbFRqHs6IdBmZbG1uxB2qjMoO4B94B/Opj8wug1WMgDYLl/LT8K2ydvJgomyjDR3Hmt/cdQa7z85LEotE1trWYAD00/hVNwfGJpJGbPlXsMoI9B2286Y4bFsWAkkUqPMPf+I/GoLbhOOrilDqCApsb+eh/lXcLSVeJxwxXUZzf2Y7Fte9vKiLmS7KGjMast7uQLagDT1+/Q1FSuOm0VvMj+dV61MuIcTSaJCp0zH8NP5Uuqo+Rsym6synzUkH7xUr+1JCLMc/v0OxG4t79fKo5otQWDhXMqAkzLlA1Vhmc97376C1rXqZx/ECRBludiPVXUMDbcf15VT8Sehvcfyprj8QQYz+pH+RFDSrB4SZyB4ckYPd9h9+v4GvHEuV3Wx8SNiSNBcefc1bsNLmFQOOxx2BfKCLWJNj7Xb42qCqw8HkyliqFbgkXOosL2tUf+yGWXpH17KLr52G591PcJYQTMlr5b6bEqotSp+KEYjLlFxICp8+oEXpiyuckxEhUA5lYhh3BBIO1ttaPmMkl7xuQb/VPw7Vf9Gu3Y3P40JGDqNRvprpU4ry/xScNwWUEERGxGxNtdPO1SoeEzEgsgW4N7lTrp6++rYY6MlOJzqrjgUp1uoIOw2I+7Tt516/sBzmu4uTpbt+VWXLXgirxic6r/wD+OnMGLna1rH3+dezwBe5bU3tpTy1cmFXInKkp5cj8j9//AGopxeimJqiycTCm1HjiUW/nS3E+1UjBzKo8j3qonYSDKLVJBqMmLU7H8q7BqDoBQzkA2v8ACviuPMV7Vb9x94qKicPBeQs+ttFuNrf+TTYGoyi1dQ1B0zV9LVzvXwvVEbG45dU1JIO3aw7024m/sfsJ/GkUsAzMftC3b8ztTDiGNViMrKbKo0IOouO1EPcDPpXjjU65NWVWNspJAOjLe1/SoODxS/aF/wCjXTi2KtGdVvbpzbEgqf6tUVDwWMTrBcdQIAGouBqfx1+FVrGz/TB/RG/2qaaxYLx2IzdO5tfe5v8AC1DYdZdAFJy2ubDUADeqh1JzUkVlZSdL/A3qPiub1ChBG6CwtYAWXtbq2pTj8CZGQixsgB1G4veo+LxWQhXjDFVC3zHYe6i6eDnm17Rs1/PS2gGm9NuB8bbEKzFAgBtvfsD5etUccWttEnxzH+NNuXuNOZctlCkEkKLXOmupoLPgOMJKzKNGQkEHfQkX/Cu64tS7IDqu/lr5VGXBpn8QABjufOhMOFZmG7an3+f3flVRMBpXxrGPFkKjMt+sAXbta2ot3117VJxPUjC9ri331nbYqQEgu9xoeo0GhJiFIBvvX2s4+ct9pvvNfagkEeg+6oZoooPl6dQnpHuoooFeIkOY6nevInb7R++iigccMclLnepTNpRRQQ48Q32jUqJyVufOiig5T7UmxCgGiioO/Bv0y+5v3Wq1Y09PwP5iiiqpfw2YiTQ/1c0lxje0P1j+dFFEM+HHpX3VB47+kH7I/M0UUC9N6tXyfYFJeJwRuLo2YMLkXsrHcEHcUUUSrI4sSB2JA++vLGiiqrm5qgcVW00n7R/OiigiUUUVB//Z"/>
          <p:cNvSpPr>
            <a:spLocks noChangeAspect="1" noChangeArrowheads="1"/>
          </p:cNvSpPr>
          <p:nvPr/>
        </p:nvSpPr>
        <p:spPr bwMode="auto">
          <a:xfrm>
            <a:off x="63500" y="-4905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2" name="TextBox 11"/>
          <p:cNvSpPr txBox="1"/>
          <p:nvPr/>
        </p:nvSpPr>
        <p:spPr>
          <a:xfrm>
            <a:off x="0" y="-15552"/>
            <a:ext cx="2276872" cy="464156"/>
          </a:xfrm>
          <a:prstGeom prst="rect">
            <a:avLst/>
          </a:prstGeom>
          <a:solidFill>
            <a:schemeClr val="bg2">
              <a:lumMod val="50000"/>
            </a:schemeClr>
          </a:solidFill>
        </p:spPr>
        <p:txBody>
          <a:bodyPr wrap="square" rtlCol="0" anchor="ctr" anchorCtr="0">
            <a:noAutofit/>
          </a:bodyPr>
          <a:lstStyle/>
          <a:p>
            <a:r>
              <a:rPr lang="en-US" altLang="zh-TW" sz="1600" b="1" dirty="0">
                <a:solidFill>
                  <a:schemeClr val="bg1"/>
                </a:solidFill>
              </a:rPr>
              <a:t>PROJECT REFERENCE</a:t>
            </a:r>
            <a:endParaRPr lang="zh-TW" altLang="en-US" sz="1600" b="1" dirty="0">
              <a:solidFill>
                <a:schemeClr val="bg1"/>
              </a:solidFill>
            </a:endParaRPr>
          </a:p>
        </p:txBody>
      </p:sp>
      <p:sp>
        <p:nvSpPr>
          <p:cNvPr id="26" name="文字方塊 3"/>
          <p:cNvSpPr txBox="1"/>
          <p:nvPr/>
        </p:nvSpPr>
        <p:spPr>
          <a:xfrm>
            <a:off x="3717032" y="272480"/>
            <a:ext cx="3024336" cy="504056"/>
          </a:xfrm>
          <a:prstGeom prst="rect">
            <a:avLst/>
          </a:prstGeom>
          <a:noFill/>
        </p:spPr>
        <p:txBody>
          <a:bodyPr wrap="square" rtlCol="0" anchor="ctr" anchorCtr="0">
            <a:noAutofit/>
          </a:bodyPr>
          <a:lstStyle/>
          <a:p>
            <a:pPr algn="r"/>
            <a:r>
              <a:rPr lang="en-US" altLang="zh-TW" sz="2000" dirty="0">
                <a:solidFill>
                  <a:schemeClr val="bg2">
                    <a:lumMod val="50000"/>
                  </a:schemeClr>
                </a:solidFill>
              </a:rPr>
              <a:t>Polyurea Re-roofing</a:t>
            </a:r>
            <a:endParaRPr lang="zh-TW" altLang="en-US" sz="2000" dirty="0">
              <a:solidFill>
                <a:schemeClr val="bg2">
                  <a:lumMod val="50000"/>
                </a:schemeClr>
              </a:solidFill>
            </a:endParaRPr>
          </a:p>
          <a:p>
            <a:pPr algn="ctr"/>
            <a:endParaRPr lang="zh-TW" altLang="zh-TW" sz="1200" dirty="0"/>
          </a:p>
        </p:txBody>
      </p:sp>
      <p:pic>
        <p:nvPicPr>
          <p:cNvPr id="53" name="Picture 2" descr="E:\KESFORD\MCP\Macau Job Photos\Venetian\Venetian Pana.jpg"/>
          <p:cNvPicPr>
            <a:picLocks noChangeAspect="1" noChangeArrowheads="1"/>
          </p:cNvPicPr>
          <p:nvPr/>
        </p:nvPicPr>
        <p:blipFill>
          <a:blip r:embed="rId2" cstate="print"/>
          <a:stretch>
            <a:fillRect/>
          </a:stretch>
        </p:blipFill>
        <p:spPr bwMode="auto">
          <a:xfrm>
            <a:off x="368628" y="1666851"/>
            <a:ext cx="6204358" cy="3259979"/>
          </a:xfrm>
          <a:prstGeom prst="rect">
            <a:avLst/>
          </a:prstGeom>
          <a:noFill/>
        </p:spPr>
      </p:pic>
      <p:pic>
        <p:nvPicPr>
          <p:cNvPr id="54" name="Picture 12"/>
          <p:cNvPicPr>
            <a:picLocks noChangeAspect="1"/>
          </p:cNvPicPr>
          <p:nvPr/>
        </p:nvPicPr>
        <p:blipFill>
          <a:blip r:embed="rId3" cstate="print"/>
          <a:stretch>
            <a:fillRect/>
          </a:stretch>
        </p:blipFill>
        <p:spPr>
          <a:xfrm>
            <a:off x="384043" y="5241032"/>
            <a:ext cx="1536171" cy="904045"/>
          </a:xfrm>
          <a:prstGeom prst="rect">
            <a:avLst/>
          </a:prstGeom>
        </p:spPr>
      </p:pic>
      <p:pic>
        <p:nvPicPr>
          <p:cNvPr id="55" name="Picture 12"/>
          <p:cNvPicPr>
            <a:picLocks noChangeAspect="1"/>
          </p:cNvPicPr>
          <p:nvPr/>
        </p:nvPicPr>
        <p:blipFill>
          <a:blip r:embed="rId4" cstate="print"/>
          <a:stretch>
            <a:fillRect/>
          </a:stretch>
        </p:blipFill>
        <p:spPr>
          <a:xfrm>
            <a:off x="2022977" y="5241031"/>
            <a:ext cx="1440159" cy="904046"/>
          </a:xfrm>
          <a:prstGeom prst="rect">
            <a:avLst/>
          </a:prstGeom>
        </p:spPr>
      </p:pic>
      <p:pic>
        <p:nvPicPr>
          <p:cNvPr id="56" name="Picture 3" descr="E:\KESFORD\MCP\Macau Job Photos\IMG_3266.JPG"/>
          <p:cNvPicPr>
            <a:picLocks noChangeAspect="1" noChangeArrowheads="1"/>
          </p:cNvPicPr>
          <p:nvPr/>
        </p:nvPicPr>
        <p:blipFill>
          <a:blip r:embed="rId5" cstate="print"/>
          <a:stretch>
            <a:fillRect/>
          </a:stretch>
        </p:blipFill>
        <p:spPr bwMode="auto">
          <a:xfrm>
            <a:off x="3565899" y="8604081"/>
            <a:ext cx="1445225" cy="897079"/>
          </a:xfrm>
          <a:prstGeom prst="rect">
            <a:avLst/>
          </a:prstGeom>
          <a:noFill/>
        </p:spPr>
      </p:pic>
      <p:pic>
        <p:nvPicPr>
          <p:cNvPr id="58" name="Picture 3" descr="E:\KESFORD\MCP\Macau Job Photos\IMG_3266.JPG"/>
          <p:cNvPicPr>
            <a:picLocks noChangeAspect="1" noChangeArrowheads="1"/>
          </p:cNvPicPr>
          <p:nvPr/>
        </p:nvPicPr>
        <p:blipFill>
          <a:blip r:embed="rId6" cstate="print"/>
          <a:stretch>
            <a:fillRect/>
          </a:stretch>
        </p:blipFill>
        <p:spPr bwMode="auto">
          <a:xfrm>
            <a:off x="5132825" y="8604081"/>
            <a:ext cx="1421221" cy="899109"/>
          </a:xfrm>
          <a:prstGeom prst="rect">
            <a:avLst/>
          </a:prstGeom>
          <a:noFill/>
        </p:spPr>
      </p:pic>
      <p:pic>
        <p:nvPicPr>
          <p:cNvPr id="59" name="Picture 2" descr="E:\KESFORD\MCP\Macau Job Photos\IMG_3296.JPG"/>
          <p:cNvPicPr>
            <a:picLocks noChangeAspect="1" noChangeArrowheads="1"/>
          </p:cNvPicPr>
          <p:nvPr/>
        </p:nvPicPr>
        <p:blipFill>
          <a:blip r:embed="rId7" cstate="print"/>
          <a:stretch>
            <a:fillRect/>
          </a:stretch>
        </p:blipFill>
        <p:spPr bwMode="auto">
          <a:xfrm>
            <a:off x="3565899" y="6304536"/>
            <a:ext cx="2988148" cy="2160240"/>
          </a:xfrm>
          <a:prstGeom prst="rect">
            <a:avLst/>
          </a:prstGeom>
          <a:noFill/>
          <a:effectLst/>
        </p:spPr>
      </p:pic>
      <p:pic>
        <p:nvPicPr>
          <p:cNvPr id="60" name="Picture 12"/>
          <p:cNvPicPr>
            <a:picLocks noChangeAspect="1"/>
          </p:cNvPicPr>
          <p:nvPr/>
        </p:nvPicPr>
        <p:blipFill>
          <a:blip r:embed="rId8" cstate="print"/>
          <a:stretch>
            <a:fillRect/>
          </a:stretch>
        </p:blipFill>
        <p:spPr>
          <a:xfrm>
            <a:off x="3565899" y="5249052"/>
            <a:ext cx="1464163" cy="896025"/>
          </a:xfrm>
          <a:prstGeom prst="rect">
            <a:avLst/>
          </a:prstGeom>
        </p:spPr>
      </p:pic>
      <p:sp>
        <p:nvSpPr>
          <p:cNvPr id="61" name="Rectangle 17"/>
          <p:cNvSpPr/>
          <p:nvPr/>
        </p:nvSpPr>
        <p:spPr>
          <a:xfrm>
            <a:off x="3789040" y="4467036"/>
            <a:ext cx="2808312" cy="461665"/>
          </a:xfrm>
          <a:prstGeom prst="rect">
            <a:avLst/>
          </a:prstGeom>
          <a:solidFill>
            <a:schemeClr val="tx2">
              <a:lumMod val="75000"/>
              <a:lumOff val="25000"/>
            </a:schemeClr>
          </a:solidFill>
        </p:spPr>
        <p:txBody>
          <a:bodyPr wrap="square">
            <a:spAutoFit/>
          </a:bodyPr>
          <a:lstStyle/>
          <a:p>
            <a:pPr algn="r"/>
            <a:r>
              <a:rPr lang="en-US" sz="1200" dirty="0">
                <a:solidFill>
                  <a:schemeClr val="bg1"/>
                </a:solidFill>
              </a:rPr>
              <a:t>POLYUREA MEMBRANE</a:t>
            </a:r>
          </a:p>
          <a:p>
            <a:pPr algn="r"/>
            <a:r>
              <a:rPr lang="en-US" sz="1200" dirty="0">
                <a:solidFill>
                  <a:schemeClr val="bg1"/>
                </a:solidFill>
              </a:rPr>
              <a:t>NON-TOXIC &amp; UV-RESISTANCE</a:t>
            </a:r>
          </a:p>
        </p:txBody>
      </p:sp>
      <p:pic>
        <p:nvPicPr>
          <p:cNvPr id="62" name="Picture 12"/>
          <p:cNvPicPr>
            <a:picLocks noChangeAspect="1"/>
          </p:cNvPicPr>
          <p:nvPr/>
        </p:nvPicPr>
        <p:blipFill>
          <a:blip r:embed="rId9" cstate="print"/>
          <a:stretch>
            <a:fillRect/>
          </a:stretch>
        </p:blipFill>
        <p:spPr>
          <a:xfrm>
            <a:off x="5132825" y="5234367"/>
            <a:ext cx="1440161" cy="910710"/>
          </a:xfrm>
          <a:prstGeom prst="rect">
            <a:avLst/>
          </a:prstGeom>
        </p:spPr>
      </p:pic>
      <p:pic>
        <p:nvPicPr>
          <p:cNvPr id="63" name="Picture 2" descr="http://t0.gstatic.com/images?q=tbn:ANd9GcRbj7Bbv-HudQc2ZOqlW5z6ySIQfSva7kOJA_bSwpGKomW7HpI0aUeRBH6O">
            <a:hlinkClick r:id="rId10"/>
          </p:cNvPr>
          <p:cNvPicPr>
            <a:picLocks noChangeAspect="1" noChangeArrowheads="1"/>
          </p:cNvPicPr>
          <p:nvPr/>
        </p:nvPicPr>
        <p:blipFill>
          <a:blip r:embed="rId11" cstate="print"/>
          <a:srcRect/>
          <a:stretch>
            <a:fillRect/>
          </a:stretch>
        </p:blipFill>
        <p:spPr bwMode="auto">
          <a:xfrm>
            <a:off x="696078" y="695511"/>
            <a:ext cx="1076738" cy="755324"/>
          </a:xfrm>
          <a:prstGeom prst="rect">
            <a:avLst/>
          </a:prstGeom>
          <a:noFill/>
        </p:spPr>
      </p:pic>
      <p:sp>
        <p:nvSpPr>
          <p:cNvPr id="64" name="Rectangle 17"/>
          <p:cNvSpPr/>
          <p:nvPr/>
        </p:nvSpPr>
        <p:spPr>
          <a:xfrm>
            <a:off x="330789" y="4957368"/>
            <a:ext cx="3384376" cy="276999"/>
          </a:xfrm>
          <a:prstGeom prst="rect">
            <a:avLst/>
          </a:prstGeom>
          <a:solidFill>
            <a:schemeClr val="bg1"/>
          </a:solidFill>
        </p:spPr>
        <p:txBody>
          <a:bodyPr wrap="square">
            <a:spAutoFit/>
          </a:bodyPr>
          <a:lstStyle/>
          <a:p>
            <a:r>
              <a:rPr lang="en-US" sz="1200" b="1" dirty="0">
                <a:ea typeface="+mj-ea"/>
              </a:rPr>
              <a:t>SHATIN WATER TREATMENT PLANT</a:t>
            </a:r>
            <a:endParaRPr lang="en-US" sz="1200" b="1" dirty="0">
              <a:solidFill>
                <a:schemeClr val="tx2">
                  <a:lumMod val="90000"/>
                  <a:lumOff val="10000"/>
                </a:schemeClr>
              </a:solidFill>
              <a:ea typeface="+mj-ea"/>
            </a:endParaRPr>
          </a:p>
        </p:txBody>
      </p:sp>
      <p:sp>
        <p:nvSpPr>
          <p:cNvPr id="65" name="文字方塊 21"/>
          <p:cNvSpPr txBox="1"/>
          <p:nvPr/>
        </p:nvSpPr>
        <p:spPr>
          <a:xfrm>
            <a:off x="3429000" y="704528"/>
            <a:ext cx="2664296" cy="307777"/>
          </a:xfrm>
          <a:prstGeom prst="rect">
            <a:avLst/>
          </a:prstGeom>
          <a:noFill/>
        </p:spPr>
        <p:txBody>
          <a:bodyPr wrap="square" rtlCol="0">
            <a:spAutoFit/>
          </a:bodyPr>
          <a:lstStyle/>
          <a:p>
            <a:r>
              <a:rPr lang="en-US" altLang="zh-TW" sz="1400" b="1" dirty="0"/>
              <a:t>Eco Re-roofing System</a:t>
            </a:r>
          </a:p>
        </p:txBody>
      </p:sp>
      <p:sp>
        <p:nvSpPr>
          <p:cNvPr id="66" name="Rectangle 14"/>
          <p:cNvSpPr/>
          <p:nvPr/>
        </p:nvSpPr>
        <p:spPr>
          <a:xfrm flipV="1">
            <a:off x="3401616" y="658809"/>
            <a:ext cx="3312368"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文字方塊 29"/>
          <p:cNvSpPr txBox="1"/>
          <p:nvPr/>
        </p:nvSpPr>
        <p:spPr>
          <a:xfrm>
            <a:off x="356257" y="6435817"/>
            <a:ext cx="3043761" cy="1308050"/>
          </a:xfrm>
          <a:prstGeom prst="rect">
            <a:avLst/>
          </a:prstGeom>
          <a:noFill/>
        </p:spPr>
        <p:txBody>
          <a:bodyPr wrap="square" rtlCol="0">
            <a:spAutoFit/>
          </a:bodyPr>
          <a:lstStyle/>
          <a:p>
            <a:r>
              <a:rPr lang="en-US" altLang="zh-TW" sz="1100" b="1" dirty="0"/>
              <a:t>Client : 	</a:t>
            </a:r>
            <a:r>
              <a:rPr lang="en-US" altLang="zh-TW" sz="1100" dirty="0"/>
              <a:t>Water Supplies Department</a:t>
            </a:r>
          </a:p>
          <a:p>
            <a:r>
              <a:rPr lang="en-US" altLang="zh-TW" sz="1100" b="1" dirty="0"/>
              <a:t>Contractor : 	</a:t>
            </a:r>
            <a:r>
              <a:rPr lang="en-US" altLang="zh-TW" sz="1100" dirty="0"/>
              <a:t>Chun </a:t>
            </a:r>
            <a:r>
              <a:rPr lang="en-US" altLang="zh-TW" sz="1100" dirty="0" err="1"/>
              <a:t>Wo</a:t>
            </a:r>
            <a:r>
              <a:rPr lang="en-US" altLang="zh-TW" sz="1100" dirty="0"/>
              <a:t> Construction &amp; 	Engineering Co. Ltd.</a:t>
            </a:r>
          </a:p>
          <a:p>
            <a:r>
              <a:rPr lang="en-US" altLang="zh-TW" sz="1100" b="1" dirty="0"/>
              <a:t>Area: 	</a:t>
            </a:r>
            <a:r>
              <a:rPr lang="en-US" altLang="zh-TW" sz="1100" dirty="0"/>
              <a:t>Existing Roof Surface </a:t>
            </a:r>
          </a:p>
          <a:p>
            <a:r>
              <a:rPr lang="en-US" altLang="zh-TW" sz="1100" b="1" dirty="0"/>
              <a:t>Treated : 	</a:t>
            </a:r>
            <a:r>
              <a:rPr lang="en-US" altLang="zh-TW" sz="1100" dirty="0"/>
              <a:t>900s.m</a:t>
            </a:r>
          </a:p>
          <a:p>
            <a:endParaRPr lang="en-US" altLang="zh-TW" sz="1200" b="1" dirty="0"/>
          </a:p>
          <a:p>
            <a:r>
              <a:rPr lang="en-US" altLang="zh-TW" sz="1200" b="1" dirty="0"/>
              <a:t>   </a:t>
            </a:r>
            <a:endParaRPr lang="zh-TW" altLang="zh-TW" sz="1200" b="1" dirty="0"/>
          </a:p>
        </p:txBody>
      </p:sp>
      <p:sp>
        <p:nvSpPr>
          <p:cNvPr id="68" name="TextBox 30"/>
          <p:cNvSpPr txBox="1"/>
          <p:nvPr/>
        </p:nvSpPr>
        <p:spPr>
          <a:xfrm>
            <a:off x="332656" y="8062543"/>
            <a:ext cx="3456384" cy="1092607"/>
          </a:xfrm>
          <a:prstGeom prst="rect">
            <a:avLst/>
          </a:prstGeom>
          <a:noFill/>
          <a:ln>
            <a:noFill/>
          </a:ln>
        </p:spPr>
        <p:txBody>
          <a:bodyPr wrap="square" rtlCol="0">
            <a:spAutoFit/>
          </a:bodyPr>
          <a:lstStyle/>
          <a:p>
            <a:r>
              <a:rPr lang="en-US" altLang="zh-TW" sz="1200" b="1" dirty="0"/>
              <a:t>Selected WSD Re-roofing Job References</a:t>
            </a:r>
          </a:p>
          <a:p>
            <a:endParaRPr lang="en-US" altLang="zh-TW" sz="1050" dirty="0"/>
          </a:p>
          <a:p>
            <a:pPr>
              <a:buFont typeface="Wingdings" pitchFamily="2" charset="2"/>
              <a:buChar char="u"/>
            </a:pPr>
            <a:r>
              <a:rPr lang="en-US" altLang="zh-TW" sz="1050" dirty="0"/>
              <a:t> Ho Chung Water Treatment Pump Room</a:t>
            </a:r>
          </a:p>
          <a:p>
            <a:pPr>
              <a:buFont typeface="Wingdings" pitchFamily="2" charset="2"/>
              <a:buChar char="u"/>
            </a:pPr>
            <a:r>
              <a:rPr lang="en-US" altLang="zh-TW" sz="1050" dirty="0"/>
              <a:t> Sai Kung Tai </a:t>
            </a:r>
            <a:r>
              <a:rPr lang="en-US" altLang="zh-TW" sz="1050" dirty="0" err="1"/>
              <a:t>Mong</a:t>
            </a:r>
            <a:r>
              <a:rPr lang="en-US" altLang="zh-TW" sz="1050" dirty="0"/>
              <a:t> Tsai Pumping Station</a:t>
            </a:r>
          </a:p>
          <a:p>
            <a:pPr>
              <a:buFont typeface="Wingdings" pitchFamily="2" charset="2"/>
              <a:buChar char="u"/>
            </a:pPr>
            <a:r>
              <a:rPr lang="en-US" altLang="zh-TW" sz="1050" dirty="0"/>
              <a:t> Long </a:t>
            </a:r>
            <a:r>
              <a:rPr lang="en-US" altLang="zh-TW" sz="1050" dirty="0" err="1"/>
              <a:t>Keng</a:t>
            </a:r>
            <a:r>
              <a:rPr lang="en-US" altLang="zh-TW" sz="1050" dirty="0"/>
              <a:t> Pumping Station</a:t>
            </a:r>
          </a:p>
          <a:p>
            <a:pPr>
              <a:buFont typeface="Wingdings" pitchFamily="2" charset="2"/>
              <a:buChar char="u"/>
            </a:pPr>
            <a:endParaRPr lang="zh-TW" altLang="en-US" sz="1100" dirty="0"/>
          </a:p>
        </p:txBody>
      </p:sp>
    </p:spTree>
    <p:extLst>
      <p:ext uri="{BB962C8B-B14F-4D97-AF65-F5344CB8AC3E}">
        <p14:creationId xmlns:p14="http://schemas.microsoft.com/office/powerpoint/2010/main" val="2268955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216024" y="3078465"/>
            <a:ext cx="6525344" cy="3508653"/>
          </a:xfrm>
          <a:prstGeom prst="rect">
            <a:avLst/>
          </a:prstGeom>
          <a:noFill/>
        </p:spPr>
        <p:txBody>
          <a:bodyPr wrap="square" rtlCol="0">
            <a:spAutoFit/>
          </a:bodyPr>
          <a:lstStyle/>
          <a:p>
            <a:r>
              <a:rPr lang="en-US" altLang="zh-TW" sz="1600" b="1" dirty="0"/>
              <a:t>Contact Us</a:t>
            </a:r>
            <a:endParaRPr lang="zh-TW" altLang="zh-TW" sz="1600" b="1" dirty="0"/>
          </a:p>
          <a:p>
            <a:r>
              <a:rPr lang="en-US" altLang="zh-TW" sz="1400" dirty="0"/>
              <a:t> </a:t>
            </a:r>
            <a:endParaRPr lang="zh-TW" altLang="zh-TW" sz="1400" dirty="0"/>
          </a:p>
          <a:p>
            <a:r>
              <a:rPr lang="en-US" altLang="zh-TW" sz="1200" dirty="0"/>
              <a:t>If you have any questions or problems related to building waterproofing, floor and wall coating, re-roofing, concrete repairs or renovation, we can help! We offer a free consultation service so please do not hesitate to contact us and we will try our very best to assist you.</a:t>
            </a:r>
            <a:endParaRPr lang="zh-TW" altLang="zh-TW" sz="1200" dirty="0"/>
          </a:p>
          <a:p>
            <a:pPr algn="ctr"/>
            <a:endParaRPr lang="en-US" altLang="zh-TW" sz="1200" dirty="0"/>
          </a:p>
          <a:p>
            <a:pPr algn="ctr"/>
            <a:endParaRPr lang="en-US" altLang="zh-TW" sz="1200" dirty="0"/>
          </a:p>
          <a:p>
            <a:pPr algn="ctr"/>
            <a:endParaRPr lang="en-US" altLang="zh-TW" sz="1200" dirty="0"/>
          </a:p>
          <a:p>
            <a:pPr algn="ctr"/>
            <a:r>
              <a:rPr lang="en-US" altLang="zh-TW" sz="1200" dirty="0"/>
              <a:t> </a:t>
            </a:r>
            <a:endParaRPr lang="zh-TW" altLang="zh-TW" sz="1200" dirty="0"/>
          </a:p>
          <a:p>
            <a:pPr algn="ctr"/>
            <a:r>
              <a:rPr lang="en-US" altLang="zh-TW" sz="1200" dirty="0">
                <a:latin typeface="Arial Unicode MS" pitchFamily="34" charset="-120"/>
                <a:ea typeface="Arial Unicode MS" pitchFamily="34" charset="-120"/>
                <a:cs typeface="Arial Unicode MS" pitchFamily="34" charset="-120"/>
              </a:rPr>
              <a:t>Room 1613, 16/F.,</a:t>
            </a:r>
            <a:endParaRPr lang="zh-TW" altLang="zh-TW" sz="1200" dirty="0">
              <a:latin typeface="Arial Unicode MS" pitchFamily="34" charset="-120"/>
              <a:ea typeface="Arial Unicode MS" pitchFamily="34" charset="-120"/>
              <a:cs typeface="Arial Unicode MS" pitchFamily="34" charset="-120"/>
            </a:endParaRPr>
          </a:p>
          <a:p>
            <a:pPr algn="ctr"/>
            <a:r>
              <a:rPr lang="en-US" altLang="zh-TW" sz="1200" dirty="0">
                <a:latin typeface="Arial Unicode MS" pitchFamily="34" charset="-120"/>
                <a:ea typeface="Arial Unicode MS" pitchFamily="34" charset="-120"/>
                <a:cs typeface="Arial Unicode MS" pitchFamily="34" charset="-120"/>
              </a:rPr>
              <a:t>Tak Fung Industrial Centre,</a:t>
            </a:r>
            <a:endParaRPr lang="zh-TW" altLang="zh-TW" sz="1200" dirty="0">
              <a:latin typeface="Arial Unicode MS" pitchFamily="34" charset="-120"/>
              <a:ea typeface="Arial Unicode MS" pitchFamily="34" charset="-120"/>
              <a:cs typeface="Arial Unicode MS" pitchFamily="34" charset="-120"/>
            </a:endParaRPr>
          </a:p>
          <a:p>
            <a:pPr algn="ctr"/>
            <a:r>
              <a:rPr lang="en-US" altLang="zh-TW" sz="1200" dirty="0">
                <a:latin typeface="Arial Unicode MS" pitchFamily="34" charset="-120"/>
                <a:ea typeface="Arial Unicode MS" pitchFamily="34" charset="-120"/>
                <a:cs typeface="Arial Unicode MS" pitchFamily="34" charset="-120"/>
              </a:rPr>
              <a:t>168 Texaco Road, Tsuen Wan, N.T.</a:t>
            </a:r>
            <a:endParaRPr lang="zh-TW" altLang="zh-TW" sz="1200" dirty="0">
              <a:latin typeface="Arial Unicode MS" pitchFamily="34" charset="-120"/>
              <a:ea typeface="Arial Unicode MS" pitchFamily="34" charset="-120"/>
              <a:cs typeface="Arial Unicode MS" pitchFamily="34" charset="-120"/>
            </a:endParaRPr>
          </a:p>
          <a:p>
            <a:pPr algn="ctr"/>
            <a:r>
              <a:rPr lang="en-US" altLang="zh-TW" sz="1200" dirty="0">
                <a:latin typeface="Arial Unicode MS" pitchFamily="34" charset="-120"/>
                <a:ea typeface="Arial Unicode MS" pitchFamily="34" charset="-120"/>
                <a:cs typeface="Arial Unicode MS" pitchFamily="34" charset="-120"/>
              </a:rPr>
              <a:t> </a:t>
            </a:r>
            <a:endParaRPr lang="zh-TW" altLang="zh-TW" sz="1200" dirty="0">
              <a:latin typeface="Arial Unicode MS" pitchFamily="34" charset="-120"/>
              <a:ea typeface="Arial Unicode MS" pitchFamily="34" charset="-120"/>
              <a:cs typeface="Arial Unicode MS" pitchFamily="34" charset="-120"/>
            </a:endParaRPr>
          </a:p>
          <a:p>
            <a:pPr algn="ctr"/>
            <a:r>
              <a:rPr lang="en-US" altLang="zh-TW" sz="1200" u="sng" dirty="0">
                <a:hlinkClick r:id="rId2"/>
              </a:rPr>
              <a:t>www.kesford.com.hk</a:t>
            </a:r>
            <a:endParaRPr lang="zh-TW" altLang="zh-TW" sz="1200" dirty="0"/>
          </a:p>
          <a:p>
            <a:pPr algn="ctr"/>
            <a:r>
              <a:rPr lang="en-US" altLang="zh-TW" sz="1200" u="sng" dirty="0">
                <a:hlinkClick r:id="rId3"/>
              </a:rPr>
              <a:t>info@kesford.com.hk</a:t>
            </a:r>
            <a:endParaRPr lang="en-US" altLang="zh-TW" sz="1200" u="sng" dirty="0"/>
          </a:p>
          <a:p>
            <a:pPr algn="ctr"/>
            <a:endParaRPr lang="zh-TW" altLang="zh-TW" sz="1200" dirty="0"/>
          </a:p>
          <a:p>
            <a:pPr algn="ctr"/>
            <a:r>
              <a:rPr lang="en-US" altLang="zh-TW" sz="1200" dirty="0"/>
              <a:t>p: +852 2396 8813</a:t>
            </a:r>
            <a:endParaRPr lang="zh-TW" altLang="zh-TW" sz="1200" dirty="0"/>
          </a:p>
          <a:p>
            <a:pPr algn="ctr"/>
            <a:r>
              <a:rPr lang="en-US" altLang="zh-TW" sz="1200" dirty="0"/>
              <a:t>f: +852 2406 7038</a:t>
            </a:r>
            <a:endParaRPr lang="zh-TW" altLang="zh-TW" sz="1200" dirty="0"/>
          </a:p>
        </p:txBody>
      </p:sp>
      <p:sp>
        <p:nvSpPr>
          <p:cNvPr id="3" name="矩形 3"/>
          <p:cNvSpPr/>
          <p:nvPr/>
        </p:nvSpPr>
        <p:spPr>
          <a:xfrm>
            <a:off x="0" y="8265368"/>
            <a:ext cx="6858000" cy="1656184"/>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2896" y="547765"/>
            <a:ext cx="1959103" cy="2352964"/>
          </a:xfrm>
          <a:prstGeom prst="rect">
            <a:avLst/>
          </a:prstGeom>
        </p:spPr>
      </p:pic>
      <p:sp>
        <p:nvSpPr>
          <p:cNvPr id="18" name="Rectangle 11">
            <a:extLst>
              <a:ext uri="{FF2B5EF4-FFF2-40B4-BE49-F238E27FC236}">
                <a16:creationId xmlns:a16="http://schemas.microsoft.com/office/drawing/2014/main" id="{28EB1994-7C4D-4CDC-A618-04E0D9D7111A}"/>
              </a:ext>
            </a:extLst>
          </p:cNvPr>
          <p:cNvSpPr/>
          <p:nvPr/>
        </p:nvSpPr>
        <p:spPr>
          <a:xfrm>
            <a:off x="131594" y="7293260"/>
            <a:ext cx="1008112" cy="8640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dirty="0"/>
              <a:t>Waterproofing</a:t>
            </a:r>
            <a:endParaRPr lang="zh-TW" altLang="en-US" sz="1050" dirty="0"/>
          </a:p>
        </p:txBody>
      </p:sp>
      <p:sp>
        <p:nvSpPr>
          <p:cNvPr id="19" name="Rectangle 12">
            <a:extLst>
              <a:ext uri="{FF2B5EF4-FFF2-40B4-BE49-F238E27FC236}">
                <a16:creationId xmlns:a16="http://schemas.microsoft.com/office/drawing/2014/main" id="{A41C6D49-F0F2-431F-BF1F-3DA8BCB17215}"/>
              </a:ext>
            </a:extLst>
          </p:cNvPr>
          <p:cNvSpPr/>
          <p:nvPr/>
        </p:nvSpPr>
        <p:spPr>
          <a:xfrm>
            <a:off x="1254249" y="7293260"/>
            <a:ext cx="1008112" cy="8640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a:t>Coating</a:t>
            </a:r>
            <a:endParaRPr lang="zh-TW" altLang="en-US" sz="1200" dirty="0"/>
          </a:p>
        </p:txBody>
      </p:sp>
      <p:sp>
        <p:nvSpPr>
          <p:cNvPr id="20" name="Rectangle 13">
            <a:extLst>
              <a:ext uri="{FF2B5EF4-FFF2-40B4-BE49-F238E27FC236}">
                <a16:creationId xmlns:a16="http://schemas.microsoft.com/office/drawing/2014/main" id="{B0031466-A633-46C9-B7CB-C326DCFF3F10}"/>
              </a:ext>
            </a:extLst>
          </p:cNvPr>
          <p:cNvSpPr/>
          <p:nvPr/>
        </p:nvSpPr>
        <p:spPr>
          <a:xfrm>
            <a:off x="2376793" y="7293260"/>
            <a:ext cx="1008112" cy="8640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a:t>Flooring</a:t>
            </a:r>
            <a:endParaRPr lang="zh-TW" altLang="en-US" sz="1200" dirty="0"/>
          </a:p>
        </p:txBody>
      </p:sp>
      <p:sp>
        <p:nvSpPr>
          <p:cNvPr id="21" name="Rectangle 14">
            <a:extLst>
              <a:ext uri="{FF2B5EF4-FFF2-40B4-BE49-F238E27FC236}">
                <a16:creationId xmlns:a16="http://schemas.microsoft.com/office/drawing/2014/main" id="{2D09936C-40F2-4BD1-B0C2-6AF7C37F5ADD}"/>
              </a:ext>
            </a:extLst>
          </p:cNvPr>
          <p:cNvSpPr/>
          <p:nvPr/>
        </p:nvSpPr>
        <p:spPr>
          <a:xfrm>
            <a:off x="3499448" y="7293260"/>
            <a:ext cx="1008112" cy="86409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a:t>Expansion Joint</a:t>
            </a:r>
            <a:endParaRPr lang="zh-TW" altLang="en-US" sz="1200" dirty="0"/>
          </a:p>
        </p:txBody>
      </p:sp>
      <p:sp>
        <p:nvSpPr>
          <p:cNvPr id="22" name="Rectangle 19">
            <a:extLst>
              <a:ext uri="{FF2B5EF4-FFF2-40B4-BE49-F238E27FC236}">
                <a16:creationId xmlns:a16="http://schemas.microsoft.com/office/drawing/2014/main" id="{A1B83646-FBF1-435C-BC58-D795BB8C9EBB}"/>
              </a:ext>
            </a:extLst>
          </p:cNvPr>
          <p:cNvSpPr/>
          <p:nvPr/>
        </p:nvSpPr>
        <p:spPr>
          <a:xfrm>
            <a:off x="4612929" y="7293260"/>
            <a:ext cx="1008112" cy="86409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a:t>Concrete Repair</a:t>
            </a:r>
            <a:endParaRPr lang="zh-TW" altLang="en-US" sz="1200" dirty="0"/>
          </a:p>
        </p:txBody>
      </p:sp>
      <p:sp>
        <p:nvSpPr>
          <p:cNvPr id="23" name="Rectangle 21">
            <a:extLst>
              <a:ext uri="{FF2B5EF4-FFF2-40B4-BE49-F238E27FC236}">
                <a16:creationId xmlns:a16="http://schemas.microsoft.com/office/drawing/2014/main" id="{7BB5AF92-8272-4EB1-BCCE-7F6E66EE28D5}"/>
              </a:ext>
            </a:extLst>
          </p:cNvPr>
          <p:cNvSpPr/>
          <p:nvPr/>
        </p:nvSpPr>
        <p:spPr>
          <a:xfrm>
            <a:off x="5733256" y="7293260"/>
            <a:ext cx="1008112" cy="86409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a:t>Re-roofing</a:t>
            </a:r>
            <a:endParaRPr lang="zh-TW" altLang="en-US" sz="1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C:\Users\ANDREW\Desktop\KESFORD\ver1\IMG_5014.JPG"/>
          <p:cNvPicPr>
            <a:picLocks noChangeAspect="1" noChangeArrowheads="1"/>
          </p:cNvPicPr>
          <p:nvPr/>
        </p:nvPicPr>
        <p:blipFill>
          <a:blip r:embed="rId2" cstate="print"/>
          <a:stretch>
            <a:fillRect/>
          </a:stretch>
        </p:blipFill>
        <p:spPr bwMode="auto">
          <a:xfrm>
            <a:off x="0" y="0"/>
            <a:ext cx="3000271" cy="5097016"/>
          </a:xfrm>
          <a:prstGeom prst="rect">
            <a:avLst/>
          </a:prstGeom>
          <a:noFill/>
        </p:spPr>
      </p:pic>
      <p:pic>
        <p:nvPicPr>
          <p:cNvPr id="11" name="Picture 3" descr="C:\Users\ANDREW\Desktop\KESFORD\ver1\IMG_5014.JPG"/>
          <p:cNvPicPr>
            <a:picLocks noChangeAspect="1" noChangeArrowheads="1"/>
          </p:cNvPicPr>
          <p:nvPr/>
        </p:nvPicPr>
        <p:blipFill>
          <a:blip r:embed="rId3" cstate="print"/>
          <a:stretch>
            <a:fillRect/>
          </a:stretch>
        </p:blipFill>
        <p:spPr bwMode="auto">
          <a:xfrm>
            <a:off x="2132856" y="1553158"/>
            <a:ext cx="4725144" cy="3543858"/>
          </a:xfrm>
          <a:prstGeom prst="rect">
            <a:avLst/>
          </a:prstGeom>
          <a:noFill/>
        </p:spPr>
      </p:pic>
      <p:pic>
        <p:nvPicPr>
          <p:cNvPr id="40" name="Picture 3" descr="C:\Users\ANDREW\Desktop\KESFORD\ver1\IMG_5014.JPG"/>
          <p:cNvPicPr>
            <a:picLocks noChangeAspect="1" noChangeArrowheads="1"/>
          </p:cNvPicPr>
          <p:nvPr/>
        </p:nvPicPr>
        <p:blipFill>
          <a:blip r:embed="rId4" cstate="print"/>
          <a:stretch>
            <a:fillRect/>
          </a:stretch>
        </p:blipFill>
        <p:spPr bwMode="auto">
          <a:xfrm>
            <a:off x="2132856" y="0"/>
            <a:ext cx="4725144" cy="2864768"/>
          </a:xfrm>
          <a:prstGeom prst="rect">
            <a:avLst/>
          </a:prstGeom>
          <a:noFill/>
        </p:spPr>
      </p:pic>
      <p:pic>
        <p:nvPicPr>
          <p:cNvPr id="2" name="Picture 2" descr="H:\KESFORD\ver1\DSC04982.JPG"/>
          <p:cNvPicPr>
            <a:picLocks noChangeAspect="1" noChangeArrowheads="1"/>
          </p:cNvPicPr>
          <p:nvPr/>
        </p:nvPicPr>
        <p:blipFill>
          <a:blip r:embed="rId5" cstate="print"/>
          <a:stretch>
            <a:fillRect/>
          </a:stretch>
        </p:blipFill>
        <p:spPr bwMode="auto">
          <a:xfrm>
            <a:off x="14086184" y="-1815752"/>
            <a:ext cx="2756925" cy="4135388"/>
          </a:xfrm>
          <a:prstGeom prst="rect">
            <a:avLst/>
          </a:prstGeom>
          <a:noFill/>
        </p:spPr>
      </p:pic>
      <p:sp>
        <p:nvSpPr>
          <p:cNvPr id="3" name="TextBox 2"/>
          <p:cNvSpPr txBox="1"/>
          <p:nvPr/>
        </p:nvSpPr>
        <p:spPr>
          <a:xfrm>
            <a:off x="-8884368" y="-369332"/>
            <a:ext cx="5760640" cy="369332"/>
          </a:xfrm>
          <a:prstGeom prst="rect">
            <a:avLst/>
          </a:prstGeom>
          <a:noFill/>
        </p:spPr>
        <p:txBody>
          <a:bodyPr wrap="square" rtlCol="0">
            <a:spAutoFit/>
          </a:bodyPr>
          <a:lstStyle/>
          <a:p>
            <a:endParaRPr lang="zh-TW" altLang="en-US" dirty="0"/>
          </a:p>
        </p:txBody>
      </p:sp>
      <p:pic>
        <p:nvPicPr>
          <p:cNvPr id="2050" name="Picture 2" descr="C:\Users\ANDREW\Desktop\KESFORD\ver1\LOGO.JPG"/>
          <p:cNvPicPr>
            <a:picLocks noChangeAspect="1" noChangeArrowheads="1"/>
          </p:cNvPicPr>
          <p:nvPr/>
        </p:nvPicPr>
        <p:blipFill>
          <a:blip r:embed="rId6" cstate="print"/>
          <a:srcRect/>
          <a:stretch>
            <a:fillRect/>
          </a:stretch>
        </p:blipFill>
        <p:spPr bwMode="auto">
          <a:xfrm>
            <a:off x="5517232" y="8913440"/>
            <a:ext cx="1081741" cy="576064"/>
          </a:xfrm>
          <a:prstGeom prst="rect">
            <a:avLst/>
          </a:prstGeom>
          <a:noFill/>
        </p:spPr>
      </p:pic>
      <p:sp>
        <p:nvSpPr>
          <p:cNvPr id="29" name="Rectangle 28"/>
          <p:cNvSpPr/>
          <p:nvPr/>
        </p:nvSpPr>
        <p:spPr>
          <a:xfrm>
            <a:off x="548680" y="7185248"/>
            <a:ext cx="1008112" cy="86409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Rectangle 29"/>
          <p:cNvSpPr/>
          <p:nvPr/>
        </p:nvSpPr>
        <p:spPr>
          <a:xfrm>
            <a:off x="1628800" y="7185248"/>
            <a:ext cx="1008112" cy="864096"/>
          </a:xfrm>
          <a:prstGeom prst="rect">
            <a:avLst/>
          </a:prstGeom>
          <a:solidFill>
            <a:srgbClr val="FDF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Rectangle 30"/>
          <p:cNvSpPr/>
          <p:nvPr/>
        </p:nvSpPr>
        <p:spPr>
          <a:xfrm>
            <a:off x="2708920" y="7185248"/>
            <a:ext cx="1008112" cy="86409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Rectangle 31"/>
          <p:cNvSpPr/>
          <p:nvPr/>
        </p:nvSpPr>
        <p:spPr>
          <a:xfrm>
            <a:off x="3789040" y="7185248"/>
            <a:ext cx="1008112" cy="86409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TextBox 32"/>
          <p:cNvSpPr txBox="1"/>
          <p:nvPr/>
        </p:nvSpPr>
        <p:spPr>
          <a:xfrm>
            <a:off x="548680" y="7473280"/>
            <a:ext cx="1008112" cy="276999"/>
          </a:xfrm>
          <a:prstGeom prst="rect">
            <a:avLst/>
          </a:prstGeom>
          <a:noFill/>
        </p:spPr>
        <p:txBody>
          <a:bodyPr wrap="square" rtlCol="0">
            <a:spAutoFit/>
          </a:bodyPr>
          <a:lstStyle/>
          <a:p>
            <a:pPr algn="ctr"/>
            <a:r>
              <a:rPr lang="en-US" altLang="zh-TW" sz="1200" dirty="0">
                <a:solidFill>
                  <a:schemeClr val="bg1"/>
                </a:solidFill>
              </a:rPr>
              <a:t>SAFETY</a:t>
            </a:r>
            <a:endParaRPr lang="zh-TW" altLang="en-US" sz="1200" dirty="0">
              <a:solidFill>
                <a:schemeClr val="bg1"/>
              </a:solidFill>
            </a:endParaRPr>
          </a:p>
        </p:txBody>
      </p:sp>
      <p:sp>
        <p:nvSpPr>
          <p:cNvPr id="34" name="TextBox 33"/>
          <p:cNvSpPr txBox="1"/>
          <p:nvPr/>
        </p:nvSpPr>
        <p:spPr>
          <a:xfrm>
            <a:off x="1556792" y="7473281"/>
            <a:ext cx="1152128" cy="276999"/>
          </a:xfrm>
          <a:prstGeom prst="rect">
            <a:avLst/>
          </a:prstGeom>
          <a:noFill/>
        </p:spPr>
        <p:txBody>
          <a:bodyPr wrap="square" rtlCol="0">
            <a:spAutoFit/>
          </a:bodyPr>
          <a:lstStyle/>
          <a:p>
            <a:pPr algn="ctr"/>
            <a:r>
              <a:rPr lang="en-US" altLang="zh-TW" sz="1200" dirty="0">
                <a:solidFill>
                  <a:srgbClr val="FF0000"/>
                </a:solidFill>
              </a:rPr>
              <a:t>SERVICE</a:t>
            </a:r>
            <a:endParaRPr lang="zh-TW" altLang="en-US" sz="1200" dirty="0">
              <a:solidFill>
                <a:srgbClr val="FF0000"/>
              </a:solidFill>
            </a:endParaRPr>
          </a:p>
        </p:txBody>
      </p:sp>
      <p:sp>
        <p:nvSpPr>
          <p:cNvPr id="35" name="TextBox 34"/>
          <p:cNvSpPr txBox="1"/>
          <p:nvPr/>
        </p:nvSpPr>
        <p:spPr>
          <a:xfrm>
            <a:off x="2636912" y="7473281"/>
            <a:ext cx="1152128" cy="288031"/>
          </a:xfrm>
          <a:prstGeom prst="rect">
            <a:avLst/>
          </a:prstGeom>
          <a:noFill/>
        </p:spPr>
        <p:txBody>
          <a:bodyPr wrap="square" rtlCol="0">
            <a:spAutoFit/>
          </a:bodyPr>
          <a:lstStyle/>
          <a:p>
            <a:pPr algn="ctr"/>
            <a:r>
              <a:rPr lang="en-US" altLang="zh-TW" sz="1200" dirty="0">
                <a:solidFill>
                  <a:srgbClr val="00B050"/>
                </a:solidFill>
              </a:rPr>
              <a:t>SATISFACTION</a:t>
            </a:r>
            <a:endParaRPr lang="zh-TW" altLang="en-US" sz="1200" dirty="0">
              <a:solidFill>
                <a:srgbClr val="00B050"/>
              </a:solidFill>
            </a:endParaRPr>
          </a:p>
        </p:txBody>
      </p:sp>
      <p:sp>
        <p:nvSpPr>
          <p:cNvPr id="36" name="TextBox 35"/>
          <p:cNvSpPr txBox="1"/>
          <p:nvPr/>
        </p:nvSpPr>
        <p:spPr>
          <a:xfrm>
            <a:off x="3861048" y="7473280"/>
            <a:ext cx="864096" cy="276999"/>
          </a:xfrm>
          <a:prstGeom prst="rect">
            <a:avLst/>
          </a:prstGeom>
          <a:noFill/>
        </p:spPr>
        <p:txBody>
          <a:bodyPr wrap="square" rtlCol="0">
            <a:spAutoFit/>
          </a:bodyPr>
          <a:lstStyle/>
          <a:p>
            <a:pPr algn="ctr"/>
            <a:r>
              <a:rPr lang="en-US" altLang="zh-TW" sz="1200" dirty="0">
                <a:solidFill>
                  <a:schemeClr val="tx2">
                    <a:lumMod val="40000"/>
                    <a:lumOff val="60000"/>
                  </a:schemeClr>
                </a:solidFill>
              </a:rPr>
              <a:t>QUALITY</a:t>
            </a:r>
            <a:endParaRPr lang="zh-TW" altLang="en-US" sz="1200" dirty="0">
              <a:solidFill>
                <a:schemeClr val="tx2">
                  <a:lumMod val="40000"/>
                  <a:lumOff val="60000"/>
                </a:schemeClr>
              </a:solidFill>
            </a:endParaRPr>
          </a:p>
        </p:txBody>
      </p:sp>
      <p:sp>
        <p:nvSpPr>
          <p:cNvPr id="37" name="Rectangle 36"/>
          <p:cNvSpPr/>
          <p:nvPr/>
        </p:nvSpPr>
        <p:spPr>
          <a:xfrm>
            <a:off x="4869160" y="7185248"/>
            <a:ext cx="1152128" cy="86409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TextBox 37"/>
          <p:cNvSpPr txBox="1"/>
          <p:nvPr/>
        </p:nvSpPr>
        <p:spPr>
          <a:xfrm>
            <a:off x="4869160" y="7473280"/>
            <a:ext cx="1152128" cy="276999"/>
          </a:xfrm>
          <a:prstGeom prst="rect">
            <a:avLst/>
          </a:prstGeom>
          <a:noFill/>
        </p:spPr>
        <p:txBody>
          <a:bodyPr wrap="square" rtlCol="0">
            <a:spAutoFit/>
          </a:bodyPr>
          <a:lstStyle/>
          <a:p>
            <a:pPr algn="ctr"/>
            <a:r>
              <a:rPr lang="en-US" altLang="zh-TW" sz="1200" dirty="0">
                <a:solidFill>
                  <a:schemeClr val="bg1"/>
                </a:solidFill>
              </a:rPr>
              <a:t>ENVIRONMENT</a:t>
            </a:r>
            <a:endParaRPr lang="zh-TW" altLang="en-US" sz="1200" dirty="0">
              <a:solidFill>
                <a:schemeClr val="bg1"/>
              </a:solidFill>
            </a:endParaRPr>
          </a:p>
        </p:txBody>
      </p:sp>
      <p:sp>
        <p:nvSpPr>
          <p:cNvPr id="42" name="Rectangle 41"/>
          <p:cNvSpPr/>
          <p:nvPr/>
        </p:nvSpPr>
        <p:spPr>
          <a:xfrm flipH="1">
            <a:off x="2060848" y="0"/>
            <a:ext cx="72008" cy="509701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Rectangle 23"/>
          <p:cNvSpPr/>
          <p:nvPr/>
        </p:nvSpPr>
        <p:spPr>
          <a:xfrm>
            <a:off x="-27384" y="6537176"/>
            <a:ext cx="260648" cy="33688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文字方塊 3"/>
          <p:cNvSpPr txBox="1"/>
          <p:nvPr/>
        </p:nvSpPr>
        <p:spPr>
          <a:xfrm>
            <a:off x="476672" y="6033120"/>
            <a:ext cx="5832648" cy="864096"/>
          </a:xfrm>
          <a:prstGeom prst="rect">
            <a:avLst/>
          </a:prstGeom>
          <a:noFill/>
        </p:spPr>
        <p:txBody>
          <a:bodyPr wrap="square" rtlCol="0">
            <a:noAutofit/>
          </a:bodyPr>
          <a:lstStyle/>
          <a:p>
            <a:r>
              <a:rPr lang="en-US" altLang="zh-TW" b="1" dirty="0"/>
              <a:t>Our Commitment</a:t>
            </a:r>
          </a:p>
          <a:p>
            <a:r>
              <a:rPr lang="en-US" altLang="zh-TW" sz="1200" dirty="0"/>
              <a:t>Safety, Service, Satisfaction, Quality and Environmental Protection have long been the five standards we committed for our products and services.</a:t>
            </a:r>
            <a:endParaRPr lang="zh-TW" altLang="zh-TW" dirty="0"/>
          </a:p>
        </p:txBody>
      </p:sp>
      <p:sp>
        <p:nvSpPr>
          <p:cNvPr id="27" name="文字方塊 3"/>
          <p:cNvSpPr txBox="1"/>
          <p:nvPr/>
        </p:nvSpPr>
        <p:spPr>
          <a:xfrm>
            <a:off x="2060848" y="488504"/>
            <a:ext cx="4797152" cy="1477328"/>
          </a:xfrm>
          <a:prstGeom prst="rect">
            <a:avLst/>
          </a:prstGeom>
          <a:solidFill>
            <a:schemeClr val="bg2">
              <a:lumMod val="75000"/>
            </a:schemeClr>
          </a:solidFill>
        </p:spPr>
        <p:txBody>
          <a:bodyPr wrap="square" rtlCol="0">
            <a:spAutoFit/>
          </a:bodyPr>
          <a:lstStyle/>
          <a:p>
            <a:r>
              <a:rPr lang="en-US" altLang="zh-TW" b="1" dirty="0"/>
              <a:t>Our Motto</a:t>
            </a:r>
            <a:endParaRPr lang="zh-TW" altLang="zh-TW" b="1" dirty="0"/>
          </a:p>
          <a:p>
            <a:endParaRPr lang="en-US" altLang="zh-TW" sz="1200" i="1" dirty="0"/>
          </a:p>
          <a:p>
            <a:r>
              <a:rPr lang="en-US" altLang="zh-TW" sz="1200" i="1" dirty="0"/>
              <a:t>All our contract works are executed with the highest standard in the shortest period of time.</a:t>
            </a:r>
            <a:endParaRPr lang="zh-TW" altLang="zh-TW" sz="1200" dirty="0"/>
          </a:p>
          <a:p>
            <a:endParaRPr lang="zh-TW" altLang="zh-TW" sz="1200" dirty="0"/>
          </a:p>
          <a:p>
            <a:r>
              <a:rPr lang="en-US" altLang="zh-TW" sz="1200" dirty="0"/>
              <a:t>“Offering harmony proposal by fully understand the designers’ idea and building usage ”.</a:t>
            </a:r>
            <a:endParaRPr lang="zh-TW" altLang="zh-TW" sz="1200" dirty="0"/>
          </a:p>
        </p:txBody>
      </p:sp>
      <p:sp>
        <p:nvSpPr>
          <p:cNvPr id="43" name="Rectangle 42"/>
          <p:cNvSpPr/>
          <p:nvPr/>
        </p:nvSpPr>
        <p:spPr>
          <a:xfrm>
            <a:off x="0" y="2864768"/>
            <a:ext cx="6858000" cy="7200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
          <p:cNvSpPr txBox="1"/>
          <p:nvPr/>
        </p:nvSpPr>
        <p:spPr>
          <a:xfrm>
            <a:off x="0" y="5169024"/>
            <a:ext cx="6858000" cy="432048"/>
          </a:xfrm>
          <a:prstGeom prst="rect">
            <a:avLst/>
          </a:prstGeom>
          <a:solidFill>
            <a:schemeClr val="bg2">
              <a:lumMod val="75000"/>
            </a:schemeClr>
          </a:solidFill>
        </p:spPr>
        <p:txBody>
          <a:bodyPr wrap="square" rtlCol="0">
            <a:noAutofit/>
          </a:bodyPr>
          <a:lstStyle/>
          <a:p>
            <a:endParaRPr lang="zh-TW" altLang="zh-TW"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C:\Users\ANDREW\Desktop\KESFORD\ver1\IMG_5014.JPG"/>
          <p:cNvPicPr>
            <a:picLocks noChangeAspect="1" noChangeArrowheads="1"/>
          </p:cNvPicPr>
          <p:nvPr/>
        </p:nvPicPr>
        <p:blipFill>
          <a:blip r:embed="rId2" cstate="print"/>
          <a:stretch>
            <a:fillRect/>
          </a:stretch>
        </p:blipFill>
        <p:spPr bwMode="auto">
          <a:xfrm>
            <a:off x="0" y="7617296"/>
            <a:ext cx="6858000" cy="2304256"/>
          </a:xfrm>
          <a:prstGeom prst="rect">
            <a:avLst/>
          </a:prstGeom>
          <a:noFill/>
        </p:spPr>
      </p:pic>
      <p:pic>
        <p:nvPicPr>
          <p:cNvPr id="11" name="Picture 3" descr="C:\Users\ANDREW\Desktop\KESFORD\ver1\IMG_5014.JPG"/>
          <p:cNvPicPr>
            <a:picLocks noChangeAspect="1" noChangeArrowheads="1"/>
          </p:cNvPicPr>
          <p:nvPr/>
        </p:nvPicPr>
        <p:blipFill>
          <a:blip r:embed="rId3" cstate="print"/>
          <a:stretch>
            <a:fillRect/>
          </a:stretch>
        </p:blipFill>
        <p:spPr bwMode="auto">
          <a:xfrm>
            <a:off x="0" y="1"/>
            <a:ext cx="6858000" cy="4016895"/>
          </a:xfrm>
          <a:prstGeom prst="rect">
            <a:avLst/>
          </a:prstGeom>
          <a:noFill/>
        </p:spPr>
      </p:pic>
      <p:sp>
        <p:nvSpPr>
          <p:cNvPr id="4" name="文字方塊 3"/>
          <p:cNvSpPr txBox="1"/>
          <p:nvPr/>
        </p:nvSpPr>
        <p:spPr>
          <a:xfrm>
            <a:off x="332655" y="4232920"/>
            <a:ext cx="6192689" cy="1138773"/>
          </a:xfrm>
          <a:prstGeom prst="rect">
            <a:avLst/>
          </a:prstGeom>
          <a:noFill/>
        </p:spPr>
        <p:txBody>
          <a:bodyPr wrap="square" rtlCol="0">
            <a:spAutoFit/>
          </a:bodyPr>
          <a:lstStyle/>
          <a:p>
            <a:pPr algn="just"/>
            <a:r>
              <a:rPr lang="en-US" altLang="zh-TW" b="1" dirty="0"/>
              <a:t>Our Services</a:t>
            </a:r>
          </a:p>
          <a:p>
            <a:pPr algn="just"/>
            <a:endParaRPr lang="en-US" altLang="zh-TW" sz="1400" b="1" dirty="0"/>
          </a:p>
          <a:p>
            <a:pPr algn="just"/>
            <a:r>
              <a:rPr lang="en-US" altLang="zh-TW" sz="1200" b="1" dirty="0"/>
              <a:t>Kesford (Hong Kong) Ltd. </a:t>
            </a:r>
            <a:r>
              <a:rPr lang="en-US" altLang="zh-TW" sz="1200" dirty="0"/>
              <a:t>offers consultation, application, testing technology, guarantee, maintenance and renovation services, specializing in </a:t>
            </a:r>
            <a:r>
              <a:rPr lang="en-US" altLang="zh-TW" sz="1200" i="1" dirty="0"/>
              <a:t>Waterproof, Functional Coating, Garden Roof,  Expansion Joints, Flooring, Concrete Repair &amp; Re-roofing System.</a:t>
            </a:r>
            <a:endParaRPr lang="zh-TW" altLang="zh-TW" sz="1200" i="1" dirty="0"/>
          </a:p>
        </p:txBody>
      </p:sp>
      <p:sp>
        <p:nvSpPr>
          <p:cNvPr id="3" name="TextBox 2"/>
          <p:cNvSpPr txBox="1"/>
          <p:nvPr/>
        </p:nvSpPr>
        <p:spPr>
          <a:xfrm>
            <a:off x="476672" y="704528"/>
            <a:ext cx="5760640" cy="369332"/>
          </a:xfrm>
          <a:prstGeom prst="rect">
            <a:avLst/>
          </a:prstGeom>
          <a:noFill/>
        </p:spPr>
        <p:txBody>
          <a:bodyPr wrap="square" rtlCol="0">
            <a:spAutoFit/>
          </a:bodyPr>
          <a:lstStyle/>
          <a:p>
            <a:endParaRPr lang="zh-TW" altLang="en-US" dirty="0"/>
          </a:p>
        </p:txBody>
      </p:sp>
      <p:pic>
        <p:nvPicPr>
          <p:cNvPr id="2050" name="Picture 2" descr="C:\Users\ANDREW\Desktop\KESFORD\ver1\LOGO.JPG"/>
          <p:cNvPicPr>
            <a:picLocks noChangeAspect="1" noChangeArrowheads="1"/>
          </p:cNvPicPr>
          <p:nvPr/>
        </p:nvPicPr>
        <p:blipFill>
          <a:blip r:embed="rId4" cstate="print"/>
          <a:srcRect/>
          <a:stretch>
            <a:fillRect/>
          </a:stretch>
        </p:blipFill>
        <p:spPr bwMode="auto">
          <a:xfrm>
            <a:off x="5776259" y="9329936"/>
            <a:ext cx="1081741" cy="576064"/>
          </a:xfrm>
          <a:prstGeom prst="rect">
            <a:avLst/>
          </a:prstGeom>
          <a:noFill/>
        </p:spPr>
      </p:pic>
      <p:sp>
        <p:nvSpPr>
          <p:cNvPr id="24" name="Rectangle 23"/>
          <p:cNvSpPr/>
          <p:nvPr/>
        </p:nvSpPr>
        <p:spPr>
          <a:xfrm>
            <a:off x="0" y="0"/>
            <a:ext cx="476672" cy="37288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Rectangle 38"/>
          <p:cNvSpPr/>
          <p:nvPr/>
        </p:nvSpPr>
        <p:spPr>
          <a:xfrm>
            <a:off x="0" y="3584848"/>
            <a:ext cx="5085184" cy="43204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Rectangle 11">
            <a:extLst>
              <a:ext uri="{FF2B5EF4-FFF2-40B4-BE49-F238E27FC236}">
                <a16:creationId xmlns:a16="http://schemas.microsoft.com/office/drawing/2014/main" id="{BE9C2C3E-E823-47BA-A166-69AC1F2D80AB}"/>
              </a:ext>
            </a:extLst>
          </p:cNvPr>
          <p:cNvSpPr/>
          <p:nvPr/>
        </p:nvSpPr>
        <p:spPr>
          <a:xfrm>
            <a:off x="116632" y="6297140"/>
            <a:ext cx="1264580" cy="8640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t>Waterproofing</a:t>
            </a:r>
            <a:endParaRPr lang="zh-TW" altLang="en-US" sz="1400" b="1" dirty="0"/>
          </a:p>
        </p:txBody>
      </p:sp>
      <p:sp>
        <p:nvSpPr>
          <p:cNvPr id="17" name="Rectangle 12">
            <a:extLst>
              <a:ext uri="{FF2B5EF4-FFF2-40B4-BE49-F238E27FC236}">
                <a16:creationId xmlns:a16="http://schemas.microsoft.com/office/drawing/2014/main" id="{6E6E9749-2644-47BB-A17C-117845238D22}"/>
              </a:ext>
            </a:extLst>
          </p:cNvPr>
          <p:cNvSpPr/>
          <p:nvPr/>
        </p:nvSpPr>
        <p:spPr>
          <a:xfrm>
            <a:off x="1498823" y="6297140"/>
            <a:ext cx="827769" cy="8640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t>Coating</a:t>
            </a:r>
            <a:endParaRPr lang="zh-TW" altLang="en-US" sz="1400" b="1" dirty="0"/>
          </a:p>
        </p:txBody>
      </p:sp>
      <p:sp>
        <p:nvSpPr>
          <p:cNvPr id="18" name="Rectangle 13">
            <a:extLst>
              <a:ext uri="{FF2B5EF4-FFF2-40B4-BE49-F238E27FC236}">
                <a16:creationId xmlns:a16="http://schemas.microsoft.com/office/drawing/2014/main" id="{35696609-F6B5-4D81-9035-8B6EA051C3C8}"/>
              </a:ext>
            </a:extLst>
          </p:cNvPr>
          <p:cNvSpPr/>
          <p:nvPr/>
        </p:nvSpPr>
        <p:spPr>
          <a:xfrm>
            <a:off x="2444203" y="6297140"/>
            <a:ext cx="827769" cy="8640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t>Flooring</a:t>
            </a:r>
            <a:endParaRPr lang="zh-TW" altLang="en-US" sz="1400" b="1" dirty="0"/>
          </a:p>
        </p:txBody>
      </p:sp>
      <p:sp>
        <p:nvSpPr>
          <p:cNvPr id="19" name="Rectangle 14">
            <a:extLst>
              <a:ext uri="{FF2B5EF4-FFF2-40B4-BE49-F238E27FC236}">
                <a16:creationId xmlns:a16="http://schemas.microsoft.com/office/drawing/2014/main" id="{7EA90744-66E7-43E3-B65E-F45105A134EF}"/>
              </a:ext>
            </a:extLst>
          </p:cNvPr>
          <p:cNvSpPr/>
          <p:nvPr/>
        </p:nvSpPr>
        <p:spPr>
          <a:xfrm>
            <a:off x="3377752" y="6297140"/>
            <a:ext cx="981025" cy="86409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t>Expansion Joint</a:t>
            </a:r>
            <a:endParaRPr lang="zh-TW" altLang="en-US" sz="1400" b="1" dirty="0"/>
          </a:p>
        </p:txBody>
      </p:sp>
      <p:sp>
        <p:nvSpPr>
          <p:cNvPr id="20" name="Rectangle 19">
            <a:extLst>
              <a:ext uri="{FF2B5EF4-FFF2-40B4-BE49-F238E27FC236}">
                <a16:creationId xmlns:a16="http://schemas.microsoft.com/office/drawing/2014/main" id="{0BE0BB74-4BD2-4071-928E-97A70FB1E519}"/>
              </a:ext>
            </a:extLst>
          </p:cNvPr>
          <p:cNvSpPr/>
          <p:nvPr/>
        </p:nvSpPr>
        <p:spPr>
          <a:xfrm>
            <a:off x="4464557" y="6297140"/>
            <a:ext cx="981025" cy="86409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t>Concrete Repair</a:t>
            </a:r>
            <a:endParaRPr lang="zh-TW" altLang="en-US" sz="1400" b="1" dirty="0"/>
          </a:p>
        </p:txBody>
      </p:sp>
      <p:sp>
        <p:nvSpPr>
          <p:cNvPr id="21" name="Rectangle 21">
            <a:extLst>
              <a:ext uri="{FF2B5EF4-FFF2-40B4-BE49-F238E27FC236}">
                <a16:creationId xmlns:a16="http://schemas.microsoft.com/office/drawing/2014/main" id="{9586BEF0-778A-4F0A-80AC-085ABD57E651}"/>
              </a:ext>
            </a:extLst>
          </p:cNvPr>
          <p:cNvSpPr/>
          <p:nvPr/>
        </p:nvSpPr>
        <p:spPr>
          <a:xfrm>
            <a:off x="5551363" y="6297140"/>
            <a:ext cx="1190006" cy="86409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t>Re-roofing</a:t>
            </a:r>
            <a:endParaRPr lang="zh-TW" altLang="en-US" sz="14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Catalog 2012\Jeffrey Design\WATERPROOFING DESIGN INFORMATION\Sheet Membrane\imagesCALH2VEA.jpg"/>
          <p:cNvPicPr>
            <a:picLocks noChangeAspect="1" noChangeArrowheads="1"/>
          </p:cNvPicPr>
          <p:nvPr/>
        </p:nvPicPr>
        <p:blipFill>
          <a:blip r:embed="rId2" cstate="print"/>
          <a:srcRect/>
          <a:stretch>
            <a:fillRect/>
          </a:stretch>
        </p:blipFill>
        <p:spPr bwMode="auto">
          <a:xfrm>
            <a:off x="5214926" y="8239148"/>
            <a:ext cx="1643074" cy="1007950"/>
          </a:xfrm>
          <a:prstGeom prst="rect">
            <a:avLst/>
          </a:prstGeom>
          <a:noFill/>
        </p:spPr>
      </p:pic>
      <p:pic>
        <p:nvPicPr>
          <p:cNvPr id="1027" name="Picture 3" descr="F:\KESFORD\ver1\IMG_0002.JPG"/>
          <p:cNvPicPr>
            <a:picLocks noChangeAspect="1" noChangeArrowheads="1"/>
          </p:cNvPicPr>
          <p:nvPr/>
        </p:nvPicPr>
        <p:blipFill>
          <a:blip r:embed="rId3" cstate="print"/>
          <a:stretch>
            <a:fillRect/>
          </a:stretch>
        </p:blipFill>
        <p:spPr bwMode="auto">
          <a:xfrm>
            <a:off x="0" y="0"/>
            <a:ext cx="6858000" cy="4571999"/>
          </a:xfrm>
          <a:prstGeom prst="rect">
            <a:avLst/>
          </a:prstGeom>
          <a:noFill/>
        </p:spPr>
      </p:pic>
      <p:sp>
        <p:nvSpPr>
          <p:cNvPr id="4" name="文字方塊 3"/>
          <p:cNvSpPr txBox="1"/>
          <p:nvPr/>
        </p:nvSpPr>
        <p:spPr>
          <a:xfrm>
            <a:off x="0" y="4167182"/>
            <a:ext cx="6858000" cy="713810"/>
          </a:xfrm>
          <a:prstGeom prst="rect">
            <a:avLst/>
          </a:prstGeom>
          <a:solidFill>
            <a:schemeClr val="bg1">
              <a:lumMod val="85000"/>
            </a:schemeClr>
          </a:solidFill>
        </p:spPr>
        <p:txBody>
          <a:bodyPr wrap="square" lIns="216000" tIns="36000" rIns="216000" rtlCol="0">
            <a:noAutofit/>
          </a:bodyPr>
          <a:lstStyle/>
          <a:p>
            <a:r>
              <a:rPr lang="en-US" altLang="zh-TW" sz="1200" dirty="0">
                <a:solidFill>
                  <a:schemeClr val="bg1"/>
                </a:solidFill>
              </a:rPr>
              <a:t> </a:t>
            </a:r>
            <a:endParaRPr lang="zh-TW" altLang="zh-TW" sz="1200" dirty="0">
              <a:solidFill>
                <a:schemeClr val="bg1"/>
              </a:solidFill>
            </a:endParaRPr>
          </a:p>
          <a:p>
            <a:endParaRPr lang="en-US" altLang="zh-TW" sz="1200" dirty="0"/>
          </a:p>
          <a:p>
            <a:endParaRPr lang="en-US" altLang="zh-TW" sz="1200" dirty="0">
              <a:solidFill>
                <a:srgbClr val="0070C0"/>
              </a:solidFill>
            </a:endParaRPr>
          </a:p>
          <a:p>
            <a:endParaRPr lang="en-US" altLang="zh-TW" sz="1200" dirty="0"/>
          </a:p>
          <a:p>
            <a:endParaRPr lang="en-US" altLang="zh-TW" sz="1200" dirty="0"/>
          </a:p>
          <a:p>
            <a:endParaRPr lang="en-US" altLang="zh-TW" sz="1200" dirty="0"/>
          </a:p>
          <a:p>
            <a:endParaRPr lang="zh-TW" altLang="zh-TW" sz="1200" dirty="0"/>
          </a:p>
        </p:txBody>
      </p:sp>
      <p:sp>
        <p:nvSpPr>
          <p:cNvPr id="7" name="文字方塊 6"/>
          <p:cNvSpPr txBox="1"/>
          <p:nvPr/>
        </p:nvSpPr>
        <p:spPr>
          <a:xfrm>
            <a:off x="2786058" y="3452802"/>
            <a:ext cx="4071942" cy="584775"/>
          </a:xfrm>
          <a:prstGeom prst="rect">
            <a:avLst/>
          </a:prstGeom>
          <a:solidFill>
            <a:schemeClr val="bg1">
              <a:lumMod val="85000"/>
            </a:schemeClr>
          </a:solidFill>
        </p:spPr>
        <p:txBody>
          <a:bodyPr wrap="square" rtlCol="0">
            <a:spAutoFit/>
          </a:bodyPr>
          <a:lstStyle/>
          <a:p>
            <a:pPr algn="r"/>
            <a:r>
              <a:rPr lang="en-US" altLang="zh-TW" sz="3200" dirty="0"/>
              <a:t> </a:t>
            </a:r>
            <a:r>
              <a:rPr lang="en-US" altLang="zh-TW" sz="2400" dirty="0"/>
              <a:t>A SOLID CHOICE</a:t>
            </a:r>
            <a:endParaRPr lang="zh-TW" altLang="zh-TW" sz="2400" b="1" dirty="0">
              <a:latin typeface="+mj-lt"/>
            </a:endParaRPr>
          </a:p>
        </p:txBody>
      </p:sp>
      <p:pic>
        <p:nvPicPr>
          <p:cNvPr id="10" name="Picture 2" descr="K:\Catalog 2012\Jeffrey Design\WATERPROOFING DESIGN INFORMATION\Membrane Photo\Membrane Photo\Membrane  - Primer 2.JPG"/>
          <p:cNvPicPr>
            <a:picLocks noChangeAspect="1" noChangeArrowheads="1"/>
          </p:cNvPicPr>
          <p:nvPr/>
        </p:nvPicPr>
        <p:blipFill>
          <a:blip r:embed="rId4" cstate="print"/>
          <a:stretch>
            <a:fillRect/>
          </a:stretch>
        </p:blipFill>
        <p:spPr bwMode="auto">
          <a:xfrm>
            <a:off x="3714749" y="8239148"/>
            <a:ext cx="1500201" cy="1000132"/>
          </a:xfrm>
          <a:prstGeom prst="rect">
            <a:avLst/>
          </a:prstGeom>
          <a:noFill/>
        </p:spPr>
      </p:pic>
      <p:pic>
        <p:nvPicPr>
          <p:cNvPr id="11" name="Picture 2" descr="K:\Catalog 2012\Jeffrey Design\WATERPROOFING DESIGN INFORMATION\Membrane Photo\Membrane Photo\Membrane  - Primer 2.JPG"/>
          <p:cNvPicPr>
            <a:picLocks noChangeAspect="1" noChangeArrowheads="1"/>
          </p:cNvPicPr>
          <p:nvPr/>
        </p:nvPicPr>
        <p:blipFill>
          <a:blip r:embed="rId5" cstate="print"/>
          <a:stretch>
            <a:fillRect/>
          </a:stretch>
        </p:blipFill>
        <p:spPr bwMode="auto">
          <a:xfrm>
            <a:off x="714354" y="8239148"/>
            <a:ext cx="1500200" cy="1000132"/>
          </a:xfrm>
          <a:prstGeom prst="rect">
            <a:avLst/>
          </a:prstGeom>
          <a:noFill/>
        </p:spPr>
      </p:pic>
      <p:pic>
        <p:nvPicPr>
          <p:cNvPr id="12" name="Picture 2" descr="K:\Catalog 2012\Jeffrey Design\WATERPROOFING DESIGN INFORMATION\Membrane Photo\Membrane Photo\Membrane  - Primer 2.JPG"/>
          <p:cNvPicPr>
            <a:picLocks noChangeAspect="1" noChangeArrowheads="1"/>
          </p:cNvPicPr>
          <p:nvPr/>
        </p:nvPicPr>
        <p:blipFill>
          <a:blip r:embed="rId6" cstate="print"/>
          <a:srcRect/>
          <a:stretch>
            <a:fillRect/>
          </a:stretch>
        </p:blipFill>
        <p:spPr bwMode="auto">
          <a:xfrm>
            <a:off x="2214554" y="8239148"/>
            <a:ext cx="1500198" cy="1000132"/>
          </a:xfrm>
          <a:prstGeom prst="rect">
            <a:avLst/>
          </a:prstGeom>
          <a:noFill/>
        </p:spPr>
      </p:pic>
      <p:sp>
        <p:nvSpPr>
          <p:cNvPr id="14" name="文字方塊 13"/>
          <p:cNvSpPr txBox="1"/>
          <p:nvPr/>
        </p:nvSpPr>
        <p:spPr>
          <a:xfrm>
            <a:off x="523982" y="5025008"/>
            <a:ext cx="6145378" cy="3046988"/>
          </a:xfrm>
          <a:prstGeom prst="rect">
            <a:avLst/>
          </a:prstGeom>
          <a:noFill/>
        </p:spPr>
        <p:txBody>
          <a:bodyPr wrap="square" rtlCol="0">
            <a:spAutoFit/>
          </a:bodyPr>
          <a:lstStyle/>
          <a:p>
            <a:pPr algn="just"/>
            <a:r>
              <a:rPr lang="en-US" altLang="zh-TW" sz="1200" b="1" dirty="0"/>
              <a:t>Kesford (Hong Kong) Ltd. </a:t>
            </a:r>
            <a:r>
              <a:rPr lang="en-US" altLang="zh-TW" sz="1200" dirty="0"/>
              <a:t>Is a specialist waterproofing supplier and applicator for construction of basements, tunnels, large commercial and industrial roof, garden roof, swimming pool, water &amp; sewage treatment structure etc. We offer high quality service and innovative products to our clients including different kinds of waterproofing system as below:-</a:t>
            </a:r>
          </a:p>
          <a:p>
            <a:endParaRPr lang="zh-TW" altLang="zh-TW" sz="1200" dirty="0"/>
          </a:p>
          <a:p>
            <a:pPr>
              <a:buFont typeface="Arial" pitchFamily="34" charset="0"/>
              <a:buChar char="•"/>
            </a:pPr>
            <a:r>
              <a:rPr lang="en-US" altLang="zh-TW" sz="1200" dirty="0">
                <a:latin typeface="+mj-lt"/>
              </a:rPr>
              <a:t>Hydrotech MM6125 – Hot Applied Monolithic Modified Rubberized Asphalt Membrane</a:t>
            </a:r>
          </a:p>
          <a:p>
            <a:pPr>
              <a:buFont typeface="Arial" pitchFamily="34" charset="0"/>
              <a:buChar char="•"/>
            </a:pPr>
            <a:r>
              <a:rPr lang="en-US" altLang="zh-TW" sz="1200" dirty="0">
                <a:latin typeface="+mj-lt"/>
              </a:rPr>
              <a:t>Hydrolink Polyurea</a:t>
            </a:r>
            <a:r>
              <a:rPr lang="en-US" altLang="zh-TW" sz="1200" dirty="0"/>
              <a:t> – </a:t>
            </a:r>
            <a:r>
              <a:rPr lang="en-US" altLang="zh-TW" sz="1200" dirty="0">
                <a:latin typeface="+mj-lt"/>
              </a:rPr>
              <a:t>Innovative Spray Applied Pure Polyurea Membrane</a:t>
            </a:r>
          </a:p>
          <a:p>
            <a:pPr>
              <a:buFont typeface="Arial" pitchFamily="34" charset="0"/>
              <a:buChar char="•"/>
            </a:pPr>
            <a:r>
              <a:rPr lang="en-US" altLang="zh-TW" sz="1200" dirty="0"/>
              <a:t>Hydrolink </a:t>
            </a:r>
            <a:r>
              <a:rPr lang="en-US" altLang="zh-TW" sz="1200" dirty="0" err="1"/>
              <a:t>Penetron</a:t>
            </a:r>
            <a:r>
              <a:rPr lang="en-US" altLang="zh-TW" sz="1200" dirty="0"/>
              <a:t> – Crystalline Waterproofing Concrete Admixture </a:t>
            </a:r>
          </a:p>
          <a:p>
            <a:pPr>
              <a:buFont typeface="Arial" pitchFamily="34" charset="0"/>
              <a:buChar char="•"/>
            </a:pPr>
            <a:r>
              <a:rPr lang="en-US" altLang="zh-TW" sz="1200" dirty="0"/>
              <a:t>Hydrolink </a:t>
            </a:r>
            <a:r>
              <a:rPr lang="en-US" altLang="zh-TW" sz="1200" dirty="0" err="1"/>
              <a:t>Penetron</a:t>
            </a:r>
            <a:r>
              <a:rPr lang="en-US" altLang="zh-TW" sz="1200" dirty="0"/>
              <a:t> - Capillary Cementitious Waterproofing Slurry &amp;</a:t>
            </a:r>
          </a:p>
          <a:p>
            <a:pPr>
              <a:buFont typeface="Arial" pitchFamily="34" charset="0"/>
              <a:buChar char="•"/>
            </a:pPr>
            <a:r>
              <a:rPr lang="en-US" altLang="zh-TW" sz="1200" dirty="0">
                <a:latin typeface="+mj-lt"/>
              </a:rPr>
              <a:t>Hydrolink EW – High Performance Flexible Cementitious Slurry</a:t>
            </a:r>
          </a:p>
          <a:p>
            <a:pPr>
              <a:buFont typeface="Arial" pitchFamily="34" charset="0"/>
              <a:buChar char="•"/>
            </a:pPr>
            <a:r>
              <a:rPr lang="en-US" altLang="zh-TW" sz="1200" dirty="0">
                <a:latin typeface="+mj-lt"/>
              </a:rPr>
              <a:t>Hydrolink Elastic Guard PU – Cold Applied Liquid Polyurethene Membrane</a:t>
            </a:r>
          </a:p>
          <a:p>
            <a:pPr>
              <a:buFont typeface="Arial" pitchFamily="34" charset="0"/>
              <a:buChar char="•"/>
            </a:pPr>
            <a:r>
              <a:rPr lang="en-US" altLang="zh-TW" sz="1200" dirty="0">
                <a:latin typeface="+mj-lt"/>
              </a:rPr>
              <a:t>Hydrolink </a:t>
            </a:r>
            <a:r>
              <a:rPr lang="en-US" altLang="zh-TW" sz="1200" dirty="0" err="1">
                <a:latin typeface="+mj-lt"/>
              </a:rPr>
              <a:t>Bitumat</a:t>
            </a:r>
            <a:r>
              <a:rPr lang="en-US" altLang="zh-TW" sz="1200" dirty="0">
                <a:latin typeface="+mj-lt"/>
              </a:rPr>
              <a:t> – Modified Bituminous Self Adhesive &amp; Torch Applied Sheet Membrane</a:t>
            </a:r>
          </a:p>
          <a:p>
            <a:pPr>
              <a:buFont typeface="Arial" pitchFamily="34" charset="0"/>
              <a:buChar char="•"/>
            </a:pPr>
            <a:r>
              <a:rPr lang="en-US" altLang="zh-TW" sz="1200" dirty="0">
                <a:latin typeface="+mj-lt"/>
              </a:rPr>
              <a:t>Hydrolink BT – Economic Bituminous Paint Coating</a:t>
            </a:r>
          </a:p>
          <a:p>
            <a:pPr>
              <a:buFont typeface="Arial" pitchFamily="34" charset="0"/>
              <a:buChar char="•"/>
            </a:pPr>
            <a:r>
              <a:rPr lang="en-US" altLang="zh-TW" sz="1200" dirty="0">
                <a:latin typeface="+mj-lt"/>
              </a:rPr>
              <a:t>Hydrolink Syn-roof Hi Build – UV Resistance </a:t>
            </a:r>
            <a:r>
              <a:rPr lang="en-US" altLang="zh-TW" sz="1200" dirty="0" err="1">
                <a:latin typeface="+mj-lt"/>
              </a:rPr>
              <a:t>Arcylic</a:t>
            </a:r>
            <a:r>
              <a:rPr lang="en-US" altLang="zh-TW" sz="1200" dirty="0">
                <a:latin typeface="+mj-lt"/>
              </a:rPr>
              <a:t> Coating</a:t>
            </a:r>
          </a:p>
          <a:p>
            <a:pPr>
              <a:buFont typeface="Arial" pitchFamily="34" charset="0"/>
              <a:buChar char="•"/>
            </a:pPr>
            <a:r>
              <a:rPr lang="en-US" altLang="zh-TW" sz="1200" dirty="0">
                <a:latin typeface="+mj-lt"/>
              </a:rPr>
              <a:t>Hydrolink Bentonite –  High Effective Bentonite Geotextile Waterproofing  </a:t>
            </a:r>
          </a:p>
          <a:p>
            <a:pPr>
              <a:buFont typeface="Arial" pitchFamily="34" charset="0"/>
              <a:buChar char="•"/>
            </a:pPr>
            <a:r>
              <a:rPr lang="en-US" altLang="zh-TW" sz="1200" dirty="0"/>
              <a:t>Hydrolink HLT – Hydro- Lock Treatment Coating</a:t>
            </a:r>
          </a:p>
        </p:txBody>
      </p:sp>
      <p:sp>
        <p:nvSpPr>
          <p:cNvPr id="15" name="文字方塊 14"/>
          <p:cNvSpPr txBox="1"/>
          <p:nvPr/>
        </p:nvSpPr>
        <p:spPr>
          <a:xfrm>
            <a:off x="455964" y="3944888"/>
            <a:ext cx="6429420" cy="1357322"/>
          </a:xfrm>
          <a:prstGeom prst="rect">
            <a:avLst/>
          </a:prstGeom>
          <a:noFill/>
        </p:spPr>
        <p:txBody>
          <a:bodyPr wrap="square" lIns="216000" tIns="36000" rIns="216000" rtlCol="0">
            <a:noAutofit/>
          </a:bodyPr>
          <a:lstStyle/>
          <a:p>
            <a:r>
              <a:rPr lang="en-US" altLang="zh-TW" sz="2400" dirty="0"/>
              <a:t> </a:t>
            </a:r>
            <a:endParaRPr lang="zh-TW" altLang="zh-TW" sz="2400" dirty="0"/>
          </a:p>
          <a:p>
            <a:r>
              <a:rPr lang="en-US" altLang="zh-TW" sz="2000" i="1" dirty="0">
                <a:solidFill>
                  <a:srgbClr val="00B0F0"/>
                </a:solidFill>
              </a:rPr>
              <a:t>Act for High Quality Waterproofing Materials</a:t>
            </a:r>
          </a:p>
          <a:p>
            <a:endParaRPr lang="zh-TW" altLang="zh-TW" dirty="0"/>
          </a:p>
          <a:p>
            <a:pPr algn="just"/>
            <a:endParaRPr lang="en-US" sz="1200" b="1" dirty="0">
              <a:latin typeface="+mj-lt"/>
            </a:endParaRPr>
          </a:p>
        </p:txBody>
      </p:sp>
      <p:sp>
        <p:nvSpPr>
          <p:cNvPr id="17" name="矩形 16"/>
          <p:cNvSpPr/>
          <p:nvPr/>
        </p:nvSpPr>
        <p:spPr>
          <a:xfrm>
            <a:off x="2714620" y="9635800"/>
            <a:ext cx="4143380" cy="28575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Rectangle 15"/>
          <p:cNvSpPr/>
          <p:nvPr/>
        </p:nvSpPr>
        <p:spPr>
          <a:xfrm>
            <a:off x="0" y="0"/>
            <a:ext cx="1080120" cy="8640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TextBox 17"/>
          <p:cNvSpPr txBox="1"/>
          <p:nvPr/>
        </p:nvSpPr>
        <p:spPr>
          <a:xfrm>
            <a:off x="0" y="288032"/>
            <a:ext cx="1728192" cy="276999"/>
          </a:xfrm>
          <a:prstGeom prst="rect">
            <a:avLst/>
          </a:prstGeom>
          <a:noFill/>
        </p:spPr>
        <p:txBody>
          <a:bodyPr wrap="square" rtlCol="0">
            <a:spAutoFit/>
          </a:bodyPr>
          <a:lstStyle/>
          <a:p>
            <a:r>
              <a:rPr lang="en-US" altLang="zh-TW" sz="1200" b="1" dirty="0">
                <a:solidFill>
                  <a:schemeClr val="bg1"/>
                </a:solidFill>
              </a:rPr>
              <a:t>Waterproofing</a:t>
            </a:r>
            <a:endParaRPr lang="zh-TW" altLang="en-US" sz="1200" b="1"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KESFORD\ver1\IMG_0002.JPG"/>
          <p:cNvPicPr>
            <a:picLocks noChangeAspect="1" noChangeArrowheads="1"/>
          </p:cNvPicPr>
          <p:nvPr/>
        </p:nvPicPr>
        <p:blipFill>
          <a:blip r:embed="rId2" cstate="print"/>
          <a:stretch>
            <a:fillRect/>
          </a:stretch>
        </p:blipFill>
        <p:spPr bwMode="auto">
          <a:xfrm>
            <a:off x="0" y="0"/>
            <a:ext cx="6857999" cy="4571999"/>
          </a:xfrm>
          <a:prstGeom prst="rect">
            <a:avLst/>
          </a:prstGeom>
          <a:noFill/>
        </p:spPr>
      </p:pic>
      <p:sp>
        <p:nvSpPr>
          <p:cNvPr id="4" name="文字方塊 3"/>
          <p:cNvSpPr txBox="1"/>
          <p:nvPr/>
        </p:nvSpPr>
        <p:spPr>
          <a:xfrm>
            <a:off x="0" y="3944888"/>
            <a:ext cx="6858000" cy="857256"/>
          </a:xfrm>
          <a:prstGeom prst="rect">
            <a:avLst/>
          </a:prstGeom>
          <a:solidFill>
            <a:srgbClr val="FFC000"/>
          </a:solidFill>
        </p:spPr>
        <p:txBody>
          <a:bodyPr wrap="square" lIns="216000" tIns="36000" rIns="216000" rtlCol="0">
            <a:noAutofit/>
          </a:bodyPr>
          <a:lstStyle/>
          <a:p>
            <a:r>
              <a:rPr lang="en-US" altLang="zh-TW" sz="1200" dirty="0">
                <a:solidFill>
                  <a:schemeClr val="bg1"/>
                </a:solidFill>
              </a:rPr>
              <a:t> </a:t>
            </a:r>
            <a:endParaRPr lang="zh-TW" altLang="zh-TW" sz="1200" dirty="0">
              <a:solidFill>
                <a:schemeClr val="bg1"/>
              </a:solidFill>
            </a:endParaRPr>
          </a:p>
          <a:p>
            <a:endParaRPr lang="en-US" altLang="zh-TW" sz="1200" dirty="0"/>
          </a:p>
          <a:p>
            <a:endParaRPr lang="en-US" altLang="zh-TW" sz="1200" dirty="0">
              <a:solidFill>
                <a:srgbClr val="0070C0"/>
              </a:solidFill>
            </a:endParaRPr>
          </a:p>
          <a:p>
            <a:endParaRPr lang="en-US" altLang="zh-TW" sz="1200" dirty="0"/>
          </a:p>
          <a:p>
            <a:endParaRPr lang="en-US" altLang="zh-TW" sz="1200" dirty="0"/>
          </a:p>
          <a:p>
            <a:endParaRPr lang="en-US" altLang="zh-TW" sz="1200" dirty="0"/>
          </a:p>
          <a:p>
            <a:endParaRPr lang="zh-TW" altLang="zh-TW" sz="1200" dirty="0"/>
          </a:p>
        </p:txBody>
      </p:sp>
      <p:sp>
        <p:nvSpPr>
          <p:cNvPr id="7" name="文字方塊 6"/>
          <p:cNvSpPr txBox="1"/>
          <p:nvPr/>
        </p:nvSpPr>
        <p:spPr>
          <a:xfrm>
            <a:off x="404664" y="4016896"/>
            <a:ext cx="6453336" cy="707886"/>
          </a:xfrm>
          <a:prstGeom prst="rect">
            <a:avLst/>
          </a:prstGeom>
          <a:noFill/>
        </p:spPr>
        <p:txBody>
          <a:bodyPr wrap="square" rtlCol="0">
            <a:spAutoFit/>
          </a:bodyPr>
          <a:lstStyle/>
          <a:p>
            <a:r>
              <a:rPr lang="zh-TW" altLang="zh-TW" sz="2000" i="1" dirty="0">
                <a:solidFill>
                  <a:schemeClr val="bg1"/>
                </a:solidFill>
              </a:rPr>
              <a:t>Protecting buildings and creating beautiful exteriors with</a:t>
            </a:r>
            <a:r>
              <a:rPr lang="en-US" altLang="zh-TW" sz="2000" i="1" dirty="0">
                <a:solidFill>
                  <a:schemeClr val="bg1"/>
                </a:solidFill>
              </a:rPr>
              <a:t> </a:t>
            </a:r>
            <a:r>
              <a:rPr lang="zh-TW" altLang="zh-TW" sz="2000" i="1" dirty="0">
                <a:solidFill>
                  <a:schemeClr val="bg1"/>
                </a:solidFill>
              </a:rPr>
              <a:t>exceptional functional coatings for architectural use</a:t>
            </a:r>
            <a:r>
              <a:rPr lang="en-US" altLang="zh-TW" sz="2000" i="1" dirty="0">
                <a:solidFill>
                  <a:schemeClr val="bg1"/>
                </a:solidFill>
              </a:rPr>
              <a:t> .…..</a:t>
            </a:r>
            <a:endParaRPr lang="zh-TW" altLang="zh-TW" sz="2000" b="1" dirty="0">
              <a:solidFill>
                <a:schemeClr val="bg1"/>
              </a:solidFill>
              <a:latin typeface="+mj-lt"/>
            </a:endParaRPr>
          </a:p>
        </p:txBody>
      </p:sp>
      <p:sp>
        <p:nvSpPr>
          <p:cNvPr id="14" name="文字方塊 13"/>
          <p:cNvSpPr txBox="1"/>
          <p:nvPr/>
        </p:nvSpPr>
        <p:spPr>
          <a:xfrm>
            <a:off x="332656" y="5673080"/>
            <a:ext cx="5929354" cy="1200329"/>
          </a:xfrm>
          <a:prstGeom prst="rect">
            <a:avLst/>
          </a:prstGeom>
          <a:noFill/>
        </p:spPr>
        <p:txBody>
          <a:bodyPr wrap="square" rtlCol="0">
            <a:spAutoFit/>
          </a:bodyPr>
          <a:lstStyle/>
          <a:p>
            <a:pPr lvl="0">
              <a:buFont typeface="Arial" pitchFamily="34" charset="0"/>
              <a:buChar char="•"/>
            </a:pPr>
            <a:r>
              <a:rPr lang="en-US" altLang="zh-TW" sz="1200" dirty="0">
                <a:ea typeface="Arial Unicode MS" pitchFamily="34" charset="-120"/>
                <a:cs typeface="Arial Unicode MS" pitchFamily="34" charset="-120"/>
              </a:rPr>
              <a:t>  “Hydron” Anti-Graffiti Coating</a:t>
            </a:r>
          </a:p>
          <a:p>
            <a:pPr lvl="0">
              <a:buFont typeface="Arial" pitchFamily="34" charset="0"/>
              <a:buChar char="•"/>
            </a:pPr>
            <a:r>
              <a:rPr lang="en-US" altLang="zh-TW" sz="1200" dirty="0">
                <a:ea typeface="Arial Unicode MS" pitchFamily="34" charset="-120"/>
                <a:cs typeface="Arial Unicode MS" pitchFamily="34" charset="-120"/>
              </a:rPr>
              <a:t>  “Hydron” Graffiti Remover</a:t>
            </a:r>
          </a:p>
          <a:p>
            <a:pPr lvl="0">
              <a:buFont typeface="Arial" pitchFamily="34" charset="0"/>
              <a:buChar char="•"/>
            </a:pPr>
            <a:r>
              <a:rPr lang="en-US" altLang="zh-TW" sz="1200" dirty="0">
                <a:ea typeface="Arial Unicode MS" pitchFamily="34" charset="-120"/>
                <a:cs typeface="Arial Unicode MS" pitchFamily="34" charset="-120"/>
              </a:rPr>
              <a:t>  “Hydron” Stone Cleaner</a:t>
            </a:r>
          </a:p>
          <a:p>
            <a:pPr>
              <a:buFont typeface="Arial" pitchFamily="34" charset="0"/>
              <a:buChar char="•"/>
            </a:pPr>
            <a:r>
              <a:rPr lang="en-US" altLang="zh-TW" sz="1200" dirty="0">
                <a:ea typeface="Arial Unicode MS" pitchFamily="34" charset="-120"/>
                <a:cs typeface="Arial Unicode MS" pitchFamily="34" charset="-120"/>
              </a:rPr>
              <a:t>  “Hydron” Protective Coating</a:t>
            </a:r>
          </a:p>
          <a:p>
            <a:pPr>
              <a:buFont typeface="Arial" pitchFamily="34" charset="0"/>
              <a:buChar char="•"/>
            </a:pPr>
            <a:r>
              <a:rPr lang="en-US" altLang="zh-TW" sz="1200" dirty="0">
                <a:ea typeface="Arial Unicode MS" pitchFamily="34" charset="-120"/>
                <a:cs typeface="Arial Unicode MS" pitchFamily="34" charset="-120"/>
              </a:rPr>
              <a:t>  “Hydron” Anti-Carbonation Coating</a:t>
            </a:r>
          </a:p>
          <a:p>
            <a:pPr lvl="0">
              <a:buFont typeface="Arial" pitchFamily="34" charset="0"/>
              <a:buChar char="•"/>
            </a:pPr>
            <a:endParaRPr lang="zh-TW" altLang="en-US" sz="1200" dirty="0">
              <a:ea typeface="Arial Unicode MS" pitchFamily="34" charset="-120"/>
              <a:cs typeface="Arial Unicode MS" pitchFamily="34" charset="-120"/>
            </a:endParaRPr>
          </a:p>
        </p:txBody>
      </p:sp>
      <p:sp>
        <p:nvSpPr>
          <p:cNvPr id="15" name="文字方塊 14"/>
          <p:cNvSpPr txBox="1"/>
          <p:nvPr/>
        </p:nvSpPr>
        <p:spPr>
          <a:xfrm>
            <a:off x="214290" y="4520951"/>
            <a:ext cx="6429420" cy="1152129"/>
          </a:xfrm>
          <a:prstGeom prst="rect">
            <a:avLst/>
          </a:prstGeom>
          <a:noFill/>
        </p:spPr>
        <p:txBody>
          <a:bodyPr wrap="square" lIns="216000" tIns="36000" rIns="216000" rtlCol="0">
            <a:noAutofit/>
          </a:bodyPr>
          <a:lstStyle/>
          <a:p>
            <a:r>
              <a:rPr lang="en-US" altLang="zh-TW" sz="1200" dirty="0"/>
              <a:t> </a:t>
            </a:r>
            <a:endParaRPr lang="zh-TW" altLang="zh-TW" sz="1200" dirty="0"/>
          </a:p>
          <a:p>
            <a:endParaRPr lang="zh-TW" altLang="zh-TW" dirty="0"/>
          </a:p>
          <a:p>
            <a:pPr algn="just"/>
            <a:r>
              <a:rPr lang="en-US" sz="1200" b="1" dirty="0">
                <a:latin typeface="+mj-lt"/>
              </a:rPr>
              <a:t>Kesford (Hong Kong) Ltd. </a:t>
            </a:r>
            <a:r>
              <a:rPr lang="en-US" altLang="zh-TW" sz="1200" dirty="0"/>
              <a:t>continue to search for and provide a range of creative, innovative, special, high performance and environmental friendly coating systems in Architectural, Decorative, Anti-Graffiti &amp; Industrial Coating including:-</a:t>
            </a:r>
            <a:endParaRPr lang="en-US" altLang="zh-TW" sz="1200" dirty="0">
              <a:latin typeface="+mj-lt"/>
            </a:endParaRPr>
          </a:p>
        </p:txBody>
      </p:sp>
      <p:sp>
        <p:nvSpPr>
          <p:cNvPr id="17" name="矩形 16"/>
          <p:cNvSpPr/>
          <p:nvPr/>
        </p:nvSpPr>
        <p:spPr>
          <a:xfrm>
            <a:off x="2714620" y="9635800"/>
            <a:ext cx="4143380" cy="28575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Rectangle 18"/>
          <p:cNvSpPr/>
          <p:nvPr/>
        </p:nvSpPr>
        <p:spPr>
          <a:xfrm>
            <a:off x="0" y="0"/>
            <a:ext cx="1008112" cy="8640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TextBox 19"/>
          <p:cNvSpPr txBox="1"/>
          <p:nvPr/>
        </p:nvSpPr>
        <p:spPr>
          <a:xfrm>
            <a:off x="44624" y="210280"/>
            <a:ext cx="1152128" cy="461665"/>
          </a:xfrm>
          <a:prstGeom prst="rect">
            <a:avLst/>
          </a:prstGeom>
          <a:noFill/>
        </p:spPr>
        <p:txBody>
          <a:bodyPr wrap="square" rtlCol="0">
            <a:spAutoFit/>
          </a:bodyPr>
          <a:lstStyle/>
          <a:p>
            <a:r>
              <a:rPr lang="en-US" altLang="zh-TW" sz="1200" b="1" dirty="0">
                <a:solidFill>
                  <a:schemeClr val="bg1"/>
                </a:solidFill>
              </a:rPr>
              <a:t>Functional</a:t>
            </a:r>
          </a:p>
          <a:p>
            <a:r>
              <a:rPr lang="en-US" altLang="zh-TW" sz="1200" b="1" dirty="0">
                <a:solidFill>
                  <a:schemeClr val="bg1"/>
                </a:solidFill>
              </a:rPr>
              <a:t>Coating</a:t>
            </a:r>
            <a:endParaRPr lang="zh-TW" altLang="en-US" sz="1200" b="1" dirty="0">
              <a:solidFill>
                <a:schemeClr val="bg1"/>
              </a:solidFill>
            </a:endParaRPr>
          </a:p>
        </p:txBody>
      </p:sp>
      <p:pic>
        <p:nvPicPr>
          <p:cNvPr id="24" name="Picture 6" descr="Anti Graffiti Paint - Nu-Guard AG | Shop At Stormflame">
            <a:extLst>
              <a:ext uri="{FF2B5EF4-FFF2-40B4-BE49-F238E27FC236}">
                <a16:creationId xmlns:a16="http://schemas.microsoft.com/office/drawing/2014/main" id="{E8DBECA4-92F3-4665-B73C-D8D28692B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9082" y="5611451"/>
            <a:ext cx="1377376" cy="1377376"/>
          </a:xfrm>
          <a:prstGeom prst="rect">
            <a:avLst/>
          </a:prstGeom>
          <a:noFill/>
          <a:extLst>
            <a:ext uri="{909E8E84-426E-40DD-AFC4-6F175D3DCCD1}">
              <a14:hiddenFill xmlns:a14="http://schemas.microsoft.com/office/drawing/2010/main">
                <a:solidFill>
                  <a:srgbClr val="FFFFFF"/>
                </a:solidFill>
              </a14:hiddenFill>
            </a:ext>
          </a:extLst>
        </p:spPr>
      </p:pic>
      <p:pic>
        <p:nvPicPr>
          <p:cNvPr id="25" name="圖片 24">
            <a:extLst>
              <a:ext uri="{FF2B5EF4-FFF2-40B4-BE49-F238E27FC236}">
                <a16:creationId xmlns:a16="http://schemas.microsoft.com/office/drawing/2014/main" id="{C97BF2F7-A950-456E-AC9C-7B82FED21455}"/>
              </a:ext>
            </a:extLst>
          </p:cNvPr>
          <p:cNvPicPr>
            <a:picLocks noChangeAspect="1"/>
          </p:cNvPicPr>
          <p:nvPr/>
        </p:nvPicPr>
        <p:blipFill>
          <a:blip r:embed="rId4"/>
          <a:stretch>
            <a:fillRect/>
          </a:stretch>
        </p:blipFill>
        <p:spPr>
          <a:xfrm>
            <a:off x="235906" y="7500348"/>
            <a:ext cx="1704708" cy="1428063"/>
          </a:xfrm>
          <a:prstGeom prst="rect">
            <a:avLst/>
          </a:prstGeom>
        </p:spPr>
      </p:pic>
      <p:pic>
        <p:nvPicPr>
          <p:cNvPr id="26" name="圖片 25">
            <a:extLst>
              <a:ext uri="{FF2B5EF4-FFF2-40B4-BE49-F238E27FC236}">
                <a16:creationId xmlns:a16="http://schemas.microsoft.com/office/drawing/2014/main" id="{8BB37337-5258-463F-A1E4-4E8052B85FF6}"/>
              </a:ext>
            </a:extLst>
          </p:cNvPr>
          <p:cNvPicPr>
            <a:picLocks noChangeAspect="1"/>
          </p:cNvPicPr>
          <p:nvPr/>
        </p:nvPicPr>
        <p:blipFill>
          <a:blip r:embed="rId5"/>
          <a:stretch>
            <a:fillRect/>
          </a:stretch>
        </p:blipFill>
        <p:spPr>
          <a:xfrm>
            <a:off x="2444979" y="7564720"/>
            <a:ext cx="1704708" cy="1381242"/>
          </a:xfrm>
          <a:prstGeom prst="rect">
            <a:avLst/>
          </a:prstGeom>
        </p:spPr>
      </p:pic>
      <p:pic>
        <p:nvPicPr>
          <p:cNvPr id="27" name="圖片 26">
            <a:extLst>
              <a:ext uri="{FF2B5EF4-FFF2-40B4-BE49-F238E27FC236}">
                <a16:creationId xmlns:a16="http://schemas.microsoft.com/office/drawing/2014/main" id="{89E3D407-082E-4DB9-80D8-F70BED446ED7}"/>
              </a:ext>
            </a:extLst>
          </p:cNvPr>
          <p:cNvPicPr>
            <a:picLocks noChangeAspect="1"/>
          </p:cNvPicPr>
          <p:nvPr/>
        </p:nvPicPr>
        <p:blipFill>
          <a:blip r:embed="rId6"/>
          <a:stretch>
            <a:fillRect/>
          </a:stretch>
        </p:blipFill>
        <p:spPr>
          <a:xfrm>
            <a:off x="4786310" y="7522470"/>
            <a:ext cx="1704708" cy="145927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a:extLst>
              <a:ext uri="{FF2B5EF4-FFF2-40B4-BE49-F238E27FC236}">
                <a16:creationId xmlns:a16="http://schemas.microsoft.com/office/drawing/2014/main" id="{5C0D202C-DB3B-4793-A58E-BF843323AC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7687" y="-24788"/>
            <a:ext cx="1310309" cy="2329441"/>
          </a:xfrm>
          <a:prstGeom prst="rect">
            <a:avLst/>
          </a:prstGeom>
        </p:spPr>
      </p:pic>
      <p:pic>
        <p:nvPicPr>
          <p:cNvPr id="34" name="圖片 33">
            <a:extLst>
              <a:ext uri="{FF2B5EF4-FFF2-40B4-BE49-F238E27FC236}">
                <a16:creationId xmlns:a16="http://schemas.microsoft.com/office/drawing/2014/main" id="{25EFFAC1-6AA5-4A4F-9264-744E684F25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863" y="-7689"/>
            <a:ext cx="1312166" cy="2332739"/>
          </a:xfrm>
          <a:prstGeom prst="rect">
            <a:avLst/>
          </a:prstGeom>
        </p:spPr>
      </p:pic>
      <p:pic>
        <p:nvPicPr>
          <p:cNvPr id="20" name="Picture 2" descr="K:\Catalog 2012\Jeffrey Design\WATERPROOFING DESIGN INFORMATION\Membrane Photo\Membrane Photo\Membrane  - Primer 2.JPG">
            <a:extLst>
              <a:ext uri="{FF2B5EF4-FFF2-40B4-BE49-F238E27FC236}">
                <a16:creationId xmlns:a16="http://schemas.microsoft.com/office/drawing/2014/main" id="{39C5F54C-9E8F-49B7-B78F-FFE229B83E8E}"/>
              </a:ext>
            </a:extLst>
          </p:cNvPr>
          <p:cNvPicPr>
            <a:picLocks noChangeAspect="1" noChangeArrowheads="1"/>
          </p:cNvPicPr>
          <p:nvPr/>
        </p:nvPicPr>
        <p:blipFill>
          <a:blip r:embed="rId4" cstate="print"/>
          <a:stretch>
            <a:fillRect/>
          </a:stretch>
        </p:blipFill>
        <p:spPr bwMode="auto">
          <a:xfrm>
            <a:off x="5315304" y="1200896"/>
            <a:ext cx="1556792" cy="1167594"/>
          </a:xfrm>
          <a:prstGeom prst="rect">
            <a:avLst/>
          </a:prstGeom>
          <a:noFill/>
        </p:spPr>
      </p:pic>
      <p:pic>
        <p:nvPicPr>
          <p:cNvPr id="30" name="Picture 3">
            <a:extLst>
              <a:ext uri="{FF2B5EF4-FFF2-40B4-BE49-F238E27FC236}">
                <a16:creationId xmlns:a16="http://schemas.microsoft.com/office/drawing/2014/main" id="{C31287B7-BEE2-4038-9795-5D15D2E9ED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7689"/>
            <a:ext cx="2705787" cy="2212715"/>
          </a:xfrm>
          <a:prstGeom prst="rect">
            <a:avLst/>
          </a:prstGeom>
          <a:ln>
            <a:solidFill>
              <a:schemeClr val="tx1">
                <a:lumMod val="50000"/>
                <a:lumOff val="50000"/>
              </a:schemeClr>
            </a:solidFill>
          </a:ln>
        </p:spPr>
      </p:pic>
      <p:pic>
        <p:nvPicPr>
          <p:cNvPr id="24" name="Picture 2" descr="K:\Catalog 2012\Jeffrey Design\WATERPROOFING DESIGN INFORMATION\Membrane Photo\Membrane Photo\Membrane  - Primer 2.JPG"/>
          <p:cNvPicPr>
            <a:picLocks noChangeAspect="1" noChangeArrowheads="1"/>
          </p:cNvPicPr>
          <p:nvPr/>
        </p:nvPicPr>
        <p:blipFill>
          <a:blip r:embed="rId6" cstate="print"/>
          <a:stretch>
            <a:fillRect/>
          </a:stretch>
        </p:blipFill>
        <p:spPr bwMode="auto">
          <a:xfrm>
            <a:off x="5225819" y="2216696"/>
            <a:ext cx="1632182" cy="1239605"/>
          </a:xfrm>
          <a:prstGeom prst="rect">
            <a:avLst/>
          </a:prstGeom>
          <a:noFill/>
        </p:spPr>
      </p:pic>
      <p:pic>
        <p:nvPicPr>
          <p:cNvPr id="19"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705787" y="2216696"/>
            <a:ext cx="2595419" cy="1599643"/>
          </a:xfrm>
          <a:prstGeom prst="rect">
            <a:avLst/>
          </a:prstGeom>
          <a:noFill/>
        </p:spPr>
      </p:pic>
      <p:pic>
        <p:nvPicPr>
          <p:cNvPr id="1028" name="Picture 4" descr="K:\Catalog 2012\Jeffrey Design\WATERPROOFING DESIGN INFORMATION\Sheet Membrane\imagesCALH2VEA.jpg"/>
          <p:cNvPicPr>
            <a:picLocks noChangeAspect="1" noChangeArrowheads="1"/>
          </p:cNvPicPr>
          <p:nvPr/>
        </p:nvPicPr>
        <p:blipFill>
          <a:blip r:embed="rId8" cstate="print"/>
          <a:stretch>
            <a:fillRect/>
          </a:stretch>
        </p:blipFill>
        <p:spPr bwMode="auto">
          <a:xfrm>
            <a:off x="5021797" y="5745088"/>
            <a:ext cx="1836203" cy="1224136"/>
          </a:xfrm>
          <a:prstGeom prst="rect">
            <a:avLst/>
          </a:prstGeom>
          <a:noFill/>
        </p:spPr>
      </p:pic>
      <p:sp>
        <p:nvSpPr>
          <p:cNvPr id="7" name="文字方塊 6"/>
          <p:cNvSpPr txBox="1"/>
          <p:nvPr/>
        </p:nvSpPr>
        <p:spPr>
          <a:xfrm>
            <a:off x="260648" y="4160912"/>
            <a:ext cx="6453336" cy="400110"/>
          </a:xfrm>
          <a:prstGeom prst="rect">
            <a:avLst/>
          </a:prstGeom>
          <a:noFill/>
        </p:spPr>
        <p:txBody>
          <a:bodyPr wrap="square" rtlCol="0">
            <a:spAutoFit/>
          </a:bodyPr>
          <a:lstStyle/>
          <a:p>
            <a:r>
              <a:rPr lang="en-US" altLang="zh-TW" sz="2000" i="1" dirty="0">
                <a:solidFill>
                  <a:schemeClr val="bg1"/>
                </a:solidFill>
              </a:rPr>
              <a:t>Architectural Expansion Joint</a:t>
            </a:r>
            <a:endParaRPr lang="zh-TW" altLang="zh-TW" sz="2000" b="1" dirty="0">
              <a:solidFill>
                <a:schemeClr val="bg1"/>
              </a:solidFill>
              <a:latin typeface="+mj-lt"/>
            </a:endParaRPr>
          </a:p>
        </p:txBody>
      </p:sp>
      <p:pic>
        <p:nvPicPr>
          <p:cNvPr id="22" name="Picture 2" descr="K:\Catalog 2012\Jeffrey Design\WATERPROOFING DESIGN INFORMATION\Membrane Photo\Membrane Photo\Membrane  - Primer 2.JPG"/>
          <p:cNvPicPr>
            <a:picLocks noChangeAspect="1" noChangeArrowheads="1"/>
          </p:cNvPicPr>
          <p:nvPr/>
        </p:nvPicPr>
        <p:blipFill>
          <a:blip r:embed="rId9" cstate="print"/>
          <a:stretch>
            <a:fillRect/>
          </a:stretch>
        </p:blipFill>
        <p:spPr bwMode="auto">
          <a:xfrm>
            <a:off x="5033799" y="8481392"/>
            <a:ext cx="1824201" cy="1368152"/>
          </a:xfrm>
          <a:prstGeom prst="rect">
            <a:avLst/>
          </a:prstGeom>
          <a:noFill/>
        </p:spPr>
      </p:pic>
      <p:sp>
        <p:nvSpPr>
          <p:cNvPr id="23" name="文字方塊 6"/>
          <p:cNvSpPr txBox="1"/>
          <p:nvPr/>
        </p:nvSpPr>
        <p:spPr>
          <a:xfrm>
            <a:off x="188640" y="4448944"/>
            <a:ext cx="4680520" cy="3847207"/>
          </a:xfrm>
          <a:prstGeom prst="rect">
            <a:avLst/>
          </a:prstGeom>
          <a:noFill/>
        </p:spPr>
        <p:txBody>
          <a:bodyPr wrap="square" rtlCol="0">
            <a:spAutoFit/>
          </a:bodyPr>
          <a:lstStyle/>
          <a:p>
            <a:pPr>
              <a:buFont typeface="Arial" pitchFamily="34" charset="0"/>
              <a:buChar char="•"/>
            </a:pPr>
            <a:endParaRPr lang="en-US" altLang="zh-TW" sz="1200" i="1" dirty="0"/>
          </a:p>
          <a:p>
            <a:pPr algn="just"/>
            <a:r>
              <a:rPr lang="en-US" altLang="zh-TW" sz="1200" b="1" dirty="0"/>
              <a:t>Kesford (Hong Kong) Ltd. </a:t>
            </a:r>
            <a:r>
              <a:rPr lang="en-US" altLang="zh-TW" sz="1200" dirty="0"/>
              <a:t>is specialized in flooring works such as dry shake hardener, self-leveling epoxy flooring, self-smoothing floor screed, polyurea, polyurethane and epoxy floor coating, road surface anti-skid system and liquid hardener. </a:t>
            </a:r>
            <a:r>
              <a:rPr lang="en-US" altLang="zh-TW" sz="1200" b="1" dirty="0"/>
              <a:t>Kesford</a:t>
            </a:r>
            <a:r>
              <a:rPr lang="en-US" altLang="zh-TW" sz="1200" dirty="0"/>
              <a:t> is experienced in the epoxy flooring business and is supported by a lot of practical job experience. </a:t>
            </a:r>
            <a:r>
              <a:rPr lang="en-US" altLang="zh-TW" sz="1200" b="1" dirty="0"/>
              <a:t>Kesford</a:t>
            </a:r>
            <a:r>
              <a:rPr lang="en-US" altLang="zh-TW" sz="1200" dirty="0"/>
              <a:t> offers a wide choices of systems, thickness, colours and textures to suit all your flooring needs. All materials are supplied by renowned manufacturers both locally and in Germany, United State and European Community. </a:t>
            </a:r>
            <a:endParaRPr lang="en-US" altLang="zh-TW" sz="1200" i="1" dirty="0"/>
          </a:p>
          <a:p>
            <a:endParaRPr lang="en-US" altLang="zh-TW" sz="1400" i="1" dirty="0"/>
          </a:p>
          <a:p>
            <a:pPr>
              <a:buFont typeface="Arial" pitchFamily="34" charset="0"/>
              <a:buChar char="•"/>
            </a:pPr>
            <a:r>
              <a:rPr lang="en-US" altLang="zh-TW" sz="1200" b="1" i="1" dirty="0"/>
              <a:t> “Hydrolink </a:t>
            </a:r>
            <a:r>
              <a:rPr lang="en-US" altLang="zh-TW" sz="1200" b="1" i="1" dirty="0" err="1"/>
              <a:t>Penetron</a:t>
            </a:r>
            <a:r>
              <a:rPr lang="en-US" altLang="zh-TW" sz="1200" b="1" i="1" dirty="0"/>
              <a:t> Plus” Monolithic Waterproofing </a:t>
            </a:r>
          </a:p>
          <a:p>
            <a:r>
              <a:rPr lang="en-US" altLang="zh-TW" sz="1200" b="1" i="1" dirty="0"/>
              <a:t>    &amp; Floor Hardener</a:t>
            </a:r>
          </a:p>
          <a:p>
            <a:pPr>
              <a:buFont typeface="Arial" pitchFamily="34" charset="0"/>
              <a:buChar char="•"/>
            </a:pPr>
            <a:r>
              <a:rPr lang="en-US" altLang="zh-TW" sz="1200" b="1" i="1" dirty="0"/>
              <a:t> “Hydrolink” Durable Polyurea Floor Coating</a:t>
            </a:r>
          </a:p>
          <a:p>
            <a:pPr>
              <a:buFont typeface="Arial" pitchFamily="34" charset="0"/>
              <a:buChar char="•"/>
            </a:pPr>
            <a:r>
              <a:rPr lang="en-US" altLang="zh-TW" sz="1200" b="1" i="1" dirty="0"/>
              <a:t> “Hydrolink” Flexible &amp; Waterproof Polyurethane Floor Coating</a:t>
            </a:r>
          </a:p>
          <a:p>
            <a:pPr>
              <a:buFont typeface="Arial" pitchFamily="34" charset="0"/>
              <a:buChar char="•"/>
            </a:pPr>
            <a:r>
              <a:rPr lang="en-US" altLang="zh-TW" sz="1200" b="1" i="1" dirty="0"/>
              <a:t> “Hydrolink” Heavy Duty Epoxy Floor Coating</a:t>
            </a:r>
          </a:p>
          <a:p>
            <a:pPr>
              <a:buFont typeface="Arial" pitchFamily="34" charset="0"/>
              <a:buChar char="•"/>
            </a:pPr>
            <a:r>
              <a:rPr lang="en-US" altLang="zh-TW" sz="1200" b="1" i="1" dirty="0"/>
              <a:t> “Hydrolink” High Skid Resistance Floor System</a:t>
            </a:r>
          </a:p>
          <a:p>
            <a:pPr>
              <a:buFont typeface="Arial" pitchFamily="34" charset="0"/>
              <a:buChar char="•"/>
            </a:pPr>
            <a:r>
              <a:rPr lang="en-US" altLang="zh-TW" sz="1200" b="1" i="1" dirty="0"/>
              <a:t> “Hydrolink” Over layment / Underlayment Self Leveling</a:t>
            </a:r>
          </a:p>
          <a:p>
            <a:pPr>
              <a:buFont typeface="Arial" pitchFamily="34" charset="0"/>
              <a:buChar char="•"/>
            </a:pPr>
            <a:r>
              <a:rPr lang="en-US" altLang="zh-TW" sz="1200" b="1" i="1" dirty="0"/>
              <a:t> “Hydrolink – </a:t>
            </a:r>
            <a:r>
              <a:rPr lang="en-US" altLang="zh-TW" sz="1200" b="1" i="1" dirty="0" err="1"/>
              <a:t>Peneseal</a:t>
            </a:r>
            <a:r>
              <a:rPr lang="en-US" altLang="zh-TW" sz="1200" b="1" i="1" dirty="0"/>
              <a:t> FH” Liquid Hardener / Densifiers</a:t>
            </a:r>
          </a:p>
          <a:p>
            <a:pPr>
              <a:buFont typeface="Arial" pitchFamily="34" charset="0"/>
              <a:buChar char="•"/>
            </a:pPr>
            <a:endParaRPr lang="en-US" altLang="zh-TW" sz="1400" b="1" i="1" dirty="0"/>
          </a:p>
        </p:txBody>
      </p:sp>
      <p:pic>
        <p:nvPicPr>
          <p:cNvPr id="26" name="Picture 2" descr="E:\KESFORD\MCP\Macau Job Photos\IMG_3296.JPG"/>
          <p:cNvPicPr>
            <a:picLocks noChangeAspect="1" noChangeArrowheads="1"/>
          </p:cNvPicPr>
          <p:nvPr/>
        </p:nvPicPr>
        <p:blipFill>
          <a:blip r:embed="rId10" cstate="print"/>
          <a:stretch>
            <a:fillRect/>
          </a:stretch>
        </p:blipFill>
        <p:spPr bwMode="auto">
          <a:xfrm>
            <a:off x="5013176" y="4304928"/>
            <a:ext cx="1844824" cy="1383618"/>
          </a:xfrm>
          <a:prstGeom prst="rect">
            <a:avLst/>
          </a:prstGeom>
          <a:noFill/>
          <a:effectLst/>
        </p:spPr>
      </p:pic>
      <p:sp>
        <p:nvSpPr>
          <p:cNvPr id="18" name="Rectangle 17"/>
          <p:cNvSpPr/>
          <p:nvPr/>
        </p:nvSpPr>
        <p:spPr>
          <a:xfrm>
            <a:off x="0" y="-20353"/>
            <a:ext cx="864096" cy="8640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TextBox 20"/>
          <p:cNvSpPr txBox="1"/>
          <p:nvPr/>
        </p:nvSpPr>
        <p:spPr>
          <a:xfrm>
            <a:off x="-72008" y="269572"/>
            <a:ext cx="1008112" cy="276999"/>
          </a:xfrm>
          <a:prstGeom prst="rect">
            <a:avLst/>
          </a:prstGeom>
          <a:noFill/>
        </p:spPr>
        <p:txBody>
          <a:bodyPr wrap="square" rtlCol="0">
            <a:spAutoFit/>
          </a:bodyPr>
          <a:lstStyle/>
          <a:p>
            <a:pPr algn="ctr"/>
            <a:r>
              <a:rPr lang="en-US" altLang="zh-TW" sz="1200" b="1" dirty="0">
                <a:solidFill>
                  <a:schemeClr val="bg1"/>
                </a:solidFill>
              </a:rPr>
              <a:t>Flooring</a:t>
            </a:r>
            <a:endParaRPr lang="zh-TW" altLang="en-US" sz="1200" b="1" dirty="0">
              <a:solidFill>
                <a:schemeClr val="bg1"/>
              </a:solidFill>
            </a:endParaRPr>
          </a:p>
        </p:txBody>
      </p:sp>
      <p:pic>
        <p:nvPicPr>
          <p:cNvPr id="32" name="Picture 2" descr="D:\Project Photos\Sam's Club Shenzhen\Sam's Club 施工工序\DSC04190.JPG"/>
          <p:cNvPicPr>
            <a:picLocks noChangeAspect="1" noChangeArrowheads="1"/>
          </p:cNvPicPr>
          <p:nvPr/>
        </p:nvPicPr>
        <p:blipFill>
          <a:blip r:embed="rId11" cstate="print">
            <a:lum contrast="20000"/>
          </a:blip>
          <a:srcRect/>
          <a:stretch>
            <a:fillRect/>
          </a:stretch>
        </p:blipFill>
        <p:spPr bwMode="auto">
          <a:xfrm>
            <a:off x="5013176" y="7041232"/>
            <a:ext cx="1844824" cy="1382468"/>
          </a:xfrm>
          <a:prstGeom prst="rect">
            <a:avLst/>
          </a:prstGeom>
          <a:ln w="3175" cap="sq">
            <a:noFill/>
            <a:prstDash val="solid"/>
            <a:miter lim="800000"/>
          </a:ln>
          <a:effectLst>
            <a:outerShdw blurRad="50800" dist="38100" dir="2700000" algn="tl" rotWithShape="0">
              <a:srgbClr val="000000">
                <a:alpha val="43000"/>
              </a:srgbClr>
            </a:outerShdw>
          </a:effectLst>
        </p:spPr>
      </p:pic>
      <p:sp>
        <p:nvSpPr>
          <p:cNvPr id="17" name="矩形 16"/>
          <p:cNvSpPr/>
          <p:nvPr/>
        </p:nvSpPr>
        <p:spPr>
          <a:xfrm>
            <a:off x="-27384" y="9635800"/>
            <a:ext cx="4143380" cy="28575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Picture 2" descr="K:\Catalog 2012\Jeffrey Design\WATERPROOFING DESIGN INFORMATION\Membrane Photo\Membrane Photo\Membrane  - Primer 2.JPG"/>
          <p:cNvPicPr>
            <a:picLocks noChangeAspect="1" noChangeArrowheads="1"/>
          </p:cNvPicPr>
          <p:nvPr/>
        </p:nvPicPr>
        <p:blipFill>
          <a:blip r:embed="rId12" cstate="print"/>
          <a:stretch>
            <a:fillRect/>
          </a:stretch>
        </p:blipFill>
        <p:spPr bwMode="auto">
          <a:xfrm>
            <a:off x="0" y="2216698"/>
            <a:ext cx="2708920" cy="1599643"/>
          </a:xfrm>
          <a:prstGeom prst="rect">
            <a:avLst/>
          </a:prstGeom>
          <a:noFill/>
        </p:spPr>
      </p:pic>
      <p:sp>
        <p:nvSpPr>
          <p:cNvPr id="4" name="文字方塊 3"/>
          <p:cNvSpPr txBox="1"/>
          <p:nvPr/>
        </p:nvSpPr>
        <p:spPr>
          <a:xfrm>
            <a:off x="0" y="3456301"/>
            <a:ext cx="6858000" cy="792088"/>
          </a:xfrm>
          <a:prstGeom prst="rect">
            <a:avLst/>
          </a:prstGeom>
          <a:solidFill>
            <a:schemeClr val="bg1">
              <a:lumMod val="85000"/>
            </a:schemeClr>
          </a:solidFill>
        </p:spPr>
        <p:txBody>
          <a:bodyPr wrap="square" lIns="216000" tIns="36000" rIns="216000" rtlCol="0">
            <a:noAutofit/>
          </a:bodyPr>
          <a:lstStyle/>
          <a:p>
            <a:endParaRPr lang="zh-TW" altLang="zh-TW" sz="1200" b="1" dirty="0"/>
          </a:p>
        </p:txBody>
      </p:sp>
      <p:sp>
        <p:nvSpPr>
          <p:cNvPr id="36" name="TextBox 35"/>
          <p:cNvSpPr txBox="1"/>
          <p:nvPr/>
        </p:nvSpPr>
        <p:spPr>
          <a:xfrm>
            <a:off x="116632" y="3672325"/>
            <a:ext cx="5472608" cy="369332"/>
          </a:xfrm>
          <a:prstGeom prst="rect">
            <a:avLst/>
          </a:prstGeom>
          <a:noFill/>
        </p:spPr>
        <p:txBody>
          <a:bodyPr wrap="square" rtlCol="0">
            <a:spAutoFit/>
          </a:bodyPr>
          <a:lstStyle/>
          <a:p>
            <a:r>
              <a:rPr lang="en-US" altLang="zh-TW" b="1" dirty="0">
                <a:solidFill>
                  <a:schemeClr val="tx1">
                    <a:lumMod val="50000"/>
                    <a:lumOff val="50000"/>
                  </a:schemeClr>
                </a:solidFill>
              </a:rPr>
              <a:t>Functional, Durable &amp; Decorative Flooring System</a:t>
            </a:r>
            <a:endParaRPr lang="zh-TW" altLang="en-US" b="1" dirty="0">
              <a:solidFill>
                <a:schemeClr val="tx1">
                  <a:lumMod val="50000"/>
                  <a:lumOff val="50000"/>
                </a:schemeClr>
              </a:solidFill>
            </a:endParaRPr>
          </a:p>
        </p:txBody>
      </p:sp>
      <p:sp>
        <p:nvSpPr>
          <p:cNvPr id="29" name="文字方塊 28">
            <a:extLst>
              <a:ext uri="{FF2B5EF4-FFF2-40B4-BE49-F238E27FC236}">
                <a16:creationId xmlns:a16="http://schemas.microsoft.com/office/drawing/2014/main" id="{7907CBAF-2375-4AF2-B827-B170D4B607CA}"/>
              </a:ext>
            </a:extLst>
          </p:cNvPr>
          <p:cNvSpPr txBox="1"/>
          <p:nvPr/>
        </p:nvSpPr>
        <p:spPr>
          <a:xfrm>
            <a:off x="303814" y="8321653"/>
            <a:ext cx="4680520" cy="954107"/>
          </a:xfrm>
          <a:prstGeom prst="rect">
            <a:avLst/>
          </a:prstGeom>
          <a:noFill/>
          <a:ln>
            <a:noFill/>
          </a:ln>
        </p:spPr>
        <p:txBody>
          <a:bodyPr wrap="square" rtlCol="0">
            <a:spAutoFit/>
          </a:bodyPr>
          <a:lstStyle/>
          <a:p>
            <a:r>
              <a:rPr lang="en-US" altLang="zh-HK" sz="2800" b="1" i="1" dirty="0">
                <a:solidFill>
                  <a:schemeClr val="bg1">
                    <a:lumMod val="50000"/>
                  </a:schemeClr>
                </a:solidFill>
              </a:rPr>
              <a:t>Perfect flooring solutions for all industries……..</a:t>
            </a:r>
            <a:endParaRPr lang="zh-HK" altLang="en-US" sz="2800" b="1" i="1" dirty="0">
              <a:solidFill>
                <a:schemeClr val="bg1">
                  <a:lumMod val="50000"/>
                </a:schemeClr>
              </a:solidFill>
            </a:endParaRPr>
          </a:p>
        </p:txBody>
      </p:sp>
      <p:pic>
        <p:nvPicPr>
          <p:cNvPr id="25" name="Picture 2">
            <a:extLst>
              <a:ext uri="{FF2B5EF4-FFF2-40B4-BE49-F238E27FC236}">
                <a16:creationId xmlns:a16="http://schemas.microsoft.com/office/drawing/2014/main" id="{78753D70-BBDA-41BA-BC04-00496E900BF0}"/>
              </a:ext>
            </a:extLst>
          </p:cNvPr>
          <p:cNvPicPr>
            <a:picLocks noChangeAspect="1" noChangeArrowheads="1"/>
          </p:cNvPicPr>
          <p:nvPr/>
        </p:nvPicPr>
        <p:blipFill>
          <a:blip r:embed="rId13" cstate="print"/>
          <a:stretch>
            <a:fillRect/>
          </a:stretch>
        </p:blipFill>
        <p:spPr bwMode="auto">
          <a:xfrm>
            <a:off x="5315304" y="-7688"/>
            <a:ext cx="1556792" cy="1224136"/>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KESFORD\ver1\IMG_0002.JPG"/>
          <p:cNvPicPr>
            <a:picLocks noChangeAspect="1" noChangeArrowheads="1"/>
          </p:cNvPicPr>
          <p:nvPr/>
        </p:nvPicPr>
        <p:blipFill>
          <a:blip r:embed="rId2" cstate="print"/>
          <a:stretch>
            <a:fillRect/>
          </a:stretch>
        </p:blipFill>
        <p:spPr bwMode="auto">
          <a:xfrm flipH="1">
            <a:off x="-2240" y="-2"/>
            <a:ext cx="6831487" cy="4592962"/>
          </a:xfrm>
          <a:prstGeom prst="rect">
            <a:avLst/>
          </a:prstGeom>
          <a:noFill/>
        </p:spPr>
      </p:pic>
      <p:pic>
        <p:nvPicPr>
          <p:cNvPr id="24" name="Picture 2" descr="K:\Catalog 2012\Jeffrey Design\WATERPROOFING DESIGN INFORMATION\Membrane Photo\Membrane Photo\Membrane  - Primer 2.JPG"/>
          <p:cNvPicPr>
            <a:picLocks noChangeAspect="1" noChangeArrowheads="1"/>
          </p:cNvPicPr>
          <p:nvPr/>
        </p:nvPicPr>
        <p:blipFill>
          <a:blip r:embed="rId3" cstate="print"/>
          <a:stretch>
            <a:fillRect/>
          </a:stretch>
        </p:blipFill>
        <p:spPr bwMode="auto">
          <a:xfrm>
            <a:off x="5453319" y="2845874"/>
            <a:ext cx="1343009" cy="1007257"/>
          </a:xfrm>
          <a:prstGeom prst="rect">
            <a:avLst/>
          </a:prstGeom>
          <a:noFill/>
        </p:spPr>
      </p:pic>
      <p:pic>
        <p:nvPicPr>
          <p:cNvPr id="1028" name="Picture 4" descr="K:\Catalog 2012\Jeffrey Design\WATERPROOFING DESIGN INFORMATION\Sheet Membrane\imagesCALH2VEA.jpg"/>
          <p:cNvPicPr>
            <a:picLocks noChangeAspect="1" noChangeArrowheads="1"/>
          </p:cNvPicPr>
          <p:nvPr/>
        </p:nvPicPr>
        <p:blipFill>
          <a:blip r:embed="rId4" cstate="print"/>
          <a:stretch>
            <a:fillRect/>
          </a:stretch>
        </p:blipFill>
        <p:spPr bwMode="auto">
          <a:xfrm>
            <a:off x="5475211" y="1917799"/>
            <a:ext cx="1290450" cy="860299"/>
          </a:xfrm>
          <a:prstGeom prst="rect">
            <a:avLst/>
          </a:prstGeom>
          <a:noFill/>
        </p:spPr>
      </p:pic>
      <p:sp>
        <p:nvSpPr>
          <p:cNvPr id="4" name="文字方塊 3"/>
          <p:cNvSpPr txBox="1"/>
          <p:nvPr/>
        </p:nvSpPr>
        <p:spPr>
          <a:xfrm>
            <a:off x="0" y="4016896"/>
            <a:ext cx="6858000" cy="792088"/>
          </a:xfrm>
          <a:prstGeom prst="rect">
            <a:avLst/>
          </a:prstGeom>
          <a:solidFill>
            <a:srgbClr val="FF0000"/>
          </a:solidFill>
        </p:spPr>
        <p:txBody>
          <a:bodyPr wrap="square" lIns="216000" tIns="36000" rIns="216000" rtlCol="0">
            <a:noAutofit/>
          </a:bodyPr>
          <a:lstStyle/>
          <a:p>
            <a:r>
              <a:rPr lang="en-US" altLang="zh-TW" sz="1200" dirty="0">
                <a:solidFill>
                  <a:schemeClr val="bg1"/>
                </a:solidFill>
              </a:rPr>
              <a:t> </a:t>
            </a:r>
            <a:endParaRPr lang="zh-TW" altLang="zh-TW" sz="1200" dirty="0">
              <a:solidFill>
                <a:schemeClr val="bg1"/>
              </a:solidFill>
            </a:endParaRPr>
          </a:p>
          <a:p>
            <a:endParaRPr lang="en-US" altLang="zh-TW" sz="1200" dirty="0"/>
          </a:p>
          <a:p>
            <a:endParaRPr lang="en-US" altLang="zh-TW" sz="1200" dirty="0">
              <a:solidFill>
                <a:srgbClr val="0070C0"/>
              </a:solidFill>
            </a:endParaRPr>
          </a:p>
          <a:p>
            <a:endParaRPr lang="en-US" altLang="zh-TW" sz="1200" dirty="0"/>
          </a:p>
          <a:p>
            <a:endParaRPr lang="en-US" altLang="zh-TW" sz="1200" dirty="0"/>
          </a:p>
          <a:p>
            <a:endParaRPr lang="en-US" altLang="zh-TW" sz="1200" dirty="0"/>
          </a:p>
          <a:p>
            <a:endParaRPr lang="zh-TW" altLang="zh-TW" sz="1200" dirty="0"/>
          </a:p>
        </p:txBody>
      </p:sp>
      <p:sp>
        <p:nvSpPr>
          <p:cNvPr id="7" name="文字方塊 6"/>
          <p:cNvSpPr txBox="1"/>
          <p:nvPr/>
        </p:nvSpPr>
        <p:spPr>
          <a:xfrm>
            <a:off x="260648" y="4160912"/>
            <a:ext cx="6453336" cy="400110"/>
          </a:xfrm>
          <a:prstGeom prst="rect">
            <a:avLst/>
          </a:prstGeom>
          <a:noFill/>
        </p:spPr>
        <p:txBody>
          <a:bodyPr wrap="square" rtlCol="0">
            <a:spAutoFit/>
          </a:bodyPr>
          <a:lstStyle/>
          <a:p>
            <a:r>
              <a:rPr lang="en-US" altLang="zh-TW" sz="2000" i="1" dirty="0">
                <a:solidFill>
                  <a:schemeClr val="bg1"/>
                </a:solidFill>
              </a:rPr>
              <a:t>Architectural Expansion Joint</a:t>
            </a:r>
            <a:endParaRPr lang="zh-TW" altLang="zh-TW" sz="2000" b="1" dirty="0">
              <a:solidFill>
                <a:schemeClr val="bg1"/>
              </a:solidFill>
              <a:latin typeface="+mj-lt"/>
            </a:endParaRPr>
          </a:p>
        </p:txBody>
      </p:sp>
      <p:pic>
        <p:nvPicPr>
          <p:cNvPr id="10" name="Picture 2" descr="K:\Catalog 2012\Jeffrey Design\WATERPROOFING DESIGN INFORMATION\Membrane Photo\Membrane Photo\Membrane  - Primer 2.JPG"/>
          <p:cNvPicPr>
            <a:picLocks noChangeAspect="1" noChangeArrowheads="1"/>
          </p:cNvPicPr>
          <p:nvPr/>
        </p:nvPicPr>
        <p:blipFill>
          <a:blip r:embed="rId5" cstate="print"/>
          <a:stretch>
            <a:fillRect/>
          </a:stretch>
        </p:blipFill>
        <p:spPr bwMode="auto">
          <a:xfrm>
            <a:off x="5450927" y="945536"/>
            <a:ext cx="1339019" cy="892679"/>
          </a:xfrm>
          <a:prstGeom prst="rect">
            <a:avLst/>
          </a:prstGeom>
          <a:noFill/>
        </p:spPr>
      </p:pic>
      <p:sp>
        <p:nvSpPr>
          <p:cNvPr id="17" name="矩形 16"/>
          <p:cNvSpPr/>
          <p:nvPr/>
        </p:nvSpPr>
        <p:spPr>
          <a:xfrm>
            <a:off x="2714620" y="9635800"/>
            <a:ext cx="4143380" cy="28575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Rectangle 18"/>
          <p:cNvSpPr/>
          <p:nvPr/>
        </p:nvSpPr>
        <p:spPr>
          <a:xfrm>
            <a:off x="-27384" y="0"/>
            <a:ext cx="1008112" cy="86409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TextBox 19"/>
          <p:cNvSpPr txBox="1"/>
          <p:nvPr/>
        </p:nvSpPr>
        <p:spPr>
          <a:xfrm>
            <a:off x="72008" y="128464"/>
            <a:ext cx="836712" cy="461665"/>
          </a:xfrm>
          <a:prstGeom prst="rect">
            <a:avLst/>
          </a:prstGeom>
          <a:noFill/>
        </p:spPr>
        <p:txBody>
          <a:bodyPr wrap="square" rtlCol="0">
            <a:spAutoFit/>
          </a:bodyPr>
          <a:lstStyle/>
          <a:p>
            <a:r>
              <a:rPr lang="en-US" altLang="zh-TW" sz="1200" b="1" dirty="0">
                <a:solidFill>
                  <a:schemeClr val="bg1"/>
                </a:solidFill>
              </a:rPr>
              <a:t>Expansion</a:t>
            </a:r>
          </a:p>
          <a:p>
            <a:pPr algn="ctr"/>
            <a:r>
              <a:rPr lang="en-US" altLang="zh-TW" sz="1200" b="1" dirty="0">
                <a:solidFill>
                  <a:schemeClr val="bg1"/>
                </a:solidFill>
              </a:rPr>
              <a:t>Joints</a:t>
            </a:r>
            <a:endParaRPr lang="zh-TW" altLang="en-US" sz="1200" b="1" dirty="0">
              <a:solidFill>
                <a:schemeClr val="bg1"/>
              </a:solidFill>
            </a:endParaRPr>
          </a:p>
        </p:txBody>
      </p:sp>
      <p:pic>
        <p:nvPicPr>
          <p:cNvPr id="22" name="Picture 2" descr="K:\Catalog 2012\Jeffrey Design\WATERPROOFING DESIGN INFORMATION\Membrane Photo\Membrane Photo\Membrane  - Primer 2.JPG"/>
          <p:cNvPicPr>
            <a:picLocks noChangeAspect="1" noChangeArrowheads="1"/>
          </p:cNvPicPr>
          <p:nvPr/>
        </p:nvPicPr>
        <p:blipFill>
          <a:blip r:embed="rId6" cstate="print"/>
          <a:stretch>
            <a:fillRect/>
          </a:stretch>
        </p:blipFill>
        <p:spPr bwMode="auto">
          <a:xfrm>
            <a:off x="5490229" y="0"/>
            <a:ext cx="1339018" cy="892679"/>
          </a:xfrm>
          <a:prstGeom prst="rect">
            <a:avLst/>
          </a:prstGeom>
          <a:noFill/>
        </p:spPr>
      </p:pic>
      <p:sp>
        <p:nvSpPr>
          <p:cNvPr id="23" name="文字方塊 6"/>
          <p:cNvSpPr txBox="1"/>
          <p:nvPr/>
        </p:nvSpPr>
        <p:spPr>
          <a:xfrm>
            <a:off x="188640" y="4880992"/>
            <a:ext cx="5184576" cy="1969770"/>
          </a:xfrm>
          <a:prstGeom prst="rect">
            <a:avLst/>
          </a:prstGeom>
          <a:noFill/>
        </p:spPr>
        <p:txBody>
          <a:bodyPr wrap="square" rtlCol="0">
            <a:spAutoFit/>
          </a:bodyPr>
          <a:lstStyle/>
          <a:p>
            <a:pPr>
              <a:buFont typeface="Arial" pitchFamily="34" charset="0"/>
              <a:buChar char="•"/>
            </a:pPr>
            <a:r>
              <a:rPr lang="en-US" altLang="zh-TW" sz="2000" b="1" i="1" dirty="0"/>
              <a:t>Architectural Expansion Joint Cover</a:t>
            </a:r>
          </a:p>
          <a:p>
            <a:pPr>
              <a:buFont typeface="Arial" pitchFamily="34" charset="0"/>
              <a:buChar char="•"/>
            </a:pPr>
            <a:endParaRPr lang="en-US" altLang="zh-TW" sz="2000" b="1" i="1" dirty="0"/>
          </a:p>
          <a:p>
            <a:r>
              <a:rPr lang="en-US" altLang="zh-TW" sz="1400" b="1" i="1" dirty="0"/>
              <a:t>A new way of design…</a:t>
            </a:r>
            <a:endParaRPr lang="zh-TW" altLang="zh-TW" sz="1400" dirty="0"/>
          </a:p>
          <a:p>
            <a:r>
              <a:rPr lang="en-US" altLang="zh-TW" sz="1400" b="1" i="1" dirty="0"/>
              <a:t>A fully integrated and complete joint system…</a:t>
            </a:r>
            <a:endParaRPr lang="zh-TW" altLang="zh-TW" sz="1400" b="1" i="1" dirty="0"/>
          </a:p>
          <a:p>
            <a:r>
              <a:rPr lang="en-US" altLang="zh-TW" sz="1400" b="1" i="1" dirty="0"/>
              <a:t>An elegant appearance that nowhere else can offer!</a:t>
            </a:r>
            <a:endParaRPr lang="zh-TW" altLang="zh-TW" sz="1400" dirty="0"/>
          </a:p>
          <a:p>
            <a:pPr>
              <a:buFont typeface="Arial" pitchFamily="34" charset="0"/>
              <a:buChar char="•"/>
            </a:pPr>
            <a:endParaRPr lang="en-US" altLang="zh-TW" sz="2000" i="1" dirty="0"/>
          </a:p>
          <a:p>
            <a:pPr>
              <a:buFont typeface="Arial" pitchFamily="34" charset="0"/>
              <a:buChar char="•"/>
            </a:pPr>
            <a:endParaRPr lang="en-US" altLang="zh-TW" sz="2000" i="1" dirty="0"/>
          </a:p>
        </p:txBody>
      </p:sp>
      <p:sp>
        <p:nvSpPr>
          <p:cNvPr id="29" name="TextBox 28"/>
          <p:cNvSpPr txBox="1"/>
          <p:nvPr/>
        </p:nvSpPr>
        <p:spPr>
          <a:xfrm>
            <a:off x="184961" y="6275627"/>
            <a:ext cx="5544616" cy="1908215"/>
          </a:xfrm>
          <a:prstGeom prst="rect">
            <a:avLst/>
          </a:prstGeom>
          <a:noFill/>
        </p:spPr>
        <p:txBody>
          <a:bodyPr wrap="square" rtlCol="0">
            <a:spAutoFit/>
          </a:bodyPr>
          <a:lstStyle/>
          <a:p>
            <a:pPr>
              <a:buFont typeface="Arial" pitchFamily="34" charset="0"/>
              <a:buChar char="•"/>
            </a:pPr>
            <a:r>
              <a:rPr lang="en-US" altLang="zh-TW" b="1" i="1" dirty="0"/>
              <a:t>Heavy Duty Expansion Joint Membrane</a:t>
            </a:r>
          </a:p>
          <a:p>
            <a:endParaRPr lang="en-US" altLang="zh-TW" b="1" i="1" dirty="0"/>
          </a:p>
          <a:p>
            <a:r>
              <a:rPr lang="en-US" altLang="zh-TW" sz="1400" b="1" i="1" dirty="0"/>
              <a:t>M</a:t>
            </a:r>
            <a:r>
              <a:rPr lang="en-US" altLang="zh-HK" sz="1400" b="1" i="1" dirty="0"/>
              <a:t>onolithic and elastic seamed joints </a:t>
            </a:r>
            <a:r>
              <a:rPr lang="en-US" altLang="zh-TW" sz="1400" b="1" i="1" dirty="0"/>
              <a:t>,</a:t>
            </a:r>
          </a:p>
          <a:p>
            <a:r>
              <a:rPr lang="en-US" altLang="zh-TW" sz="1400" b="1" i="1" dirty="0"/>
              <a:t>Durable Membrane</a:t>
            </a:r>
          </a:p>
          <a:p>
            <a:r>
              <a:rPr lang="en-US" altLang="zh-TW" sz="1400" b="1" i="1" dirty="0"/>
              <a:t>High Tensile Strength &amp; Abrasion Resistance…… </a:t>
            </a:r>
            <a:endParaRPr lang="zh-TW" altLang="zh-TW" sz="1400" dirty="0"/>
          </a:p>
          <a:p>
            <a:endParaRPr lang="zh-TW" altLang="zh-TW" b="1" dirty="0"/>
          </a:p>
          <a:p>
            <a:endParaRPr lang="zh-TW" altLang="en-US" dirty="0"/>
          </a:p>
        </p:txBody>
      </p:sp>
      <p:pic>
        <p:nvPicPr>
          <p:cNvPr id="18" name="圖片 17">
            <a:extLst>
              <a:ext uri="{FF2B5EF4-FFF2-40B4-BE49-F238E27FC236}">
                <a16:creationId xmlns:a16="http://schemas.microsoft.com/office/drawing/2014/main" id="{137E2DF1-66EA-450D-A214-680F505B705B}"/>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653135" y="4847254"/>
            <a:ext cx="2170993" cy="1572616"/>
          </a:xfrm>
          <a:prstGeom prst="rect">
            <a:avLst/>
          </a:prstGeom>
          <a:noFill/>
          <a:ln>
            <a:noFill/>
          </a:ln>
        </p:spPr>
      </p:pic>
      <p:pic>
        <p:nvPicPr>
          <p:cNvPr id="21" name="圖片 20">
            <a:extLst>
              <a:ext uri="{FF2B5EF4-FFF2-40B4-BE49-F238E27FC236}">
                <a16:creationId xmlns:a16="http://schemas.microsoft.com/office/drawing/2014/main" id="{4861E13D-F0BF-4F30-95D0-938CA4A8C96D}"/>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4649088" y="6472727"/>
            <a:ext cx="2170993" cy="1486020"/>
          </a:xfrm>
          <a:prstGeom prst="rect">
            <a:avLst/>
          </a:prstGeom>
          <a:noFill/>
          <a:ln>
            <a:noFill/>
          </a:ln>
        </p:spPr>
      </p:pic>
      <p:pic>
        <p:nvPicPr>
          <p:cNvPr id="25" name="圖片 24">
            <a:extLst>
              <a:ext uri="{FF2B5EF4-FFF2-40B4-BE49-F238E27FC236}">
                <a16:creationId xmlns:a16="http://schemas.microsoft.com/office/drawing/2014/main" id="{27D3F857-133C-40AB-A555-79B731733639}"/>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4712674" y="8039599"/>
            <a:ext cx="2116573" cy="1486020"/>
          </a:xfrm>
          <a:prstGeom prst="rect">
            <a:avLst/>
          </a:prstGeom>
          <a:noFill/>
          <a:ln>
            <a:noFill/>
          </a:ln>
        </p:spPr>
      </p:pic>
      <p:sp>
        <p:nvSpPr>
          <p:cNvPr id="27" name="TextBox 28">
            <a:extLst>
              <a:ext uri="{FF2B5EF4-FFF2-40B4-BE49-F238E27FC236}">
                <a16:creationId xmlns:a16="http://schemas.microsoft.com/office/drawing/2014/main" id="{0DA45A5B-EE05-478E-875D-B7C1DD62265A}"/>
              </a:ext>
            </a:extLst>
          </p:cNvPr>
          <p:cNvSpPr txBox="1"/>
          <p:nvPr/>
        </p:nvSpPr>
        <p:spPr>
          <a:xfrm>
            <a:off x="184961" y="7655750"/>
            <a:ext cx="4464127" cy="1631216"/>
          </a:xfrm>
          <a:prstGeom prst="rect">
            <a:avLst/>
          </a:prstGeom>
          <a:noFill/>
        </p:spPr>
        <p:txBody>
          <a:bodyPr wrap="square" rtlCol="0">
            <a:spAutoFit/>
          </a:bodyPr>
          <a:lstStyle/>
          <a:p>
            <a:pPr>
              <a:buFont typeface="Arial" pitchFamily="34" charset="0"/>
              <a:buChar char="•"/>
            </a:pPr>
            <a:r>
              <a:rPr lang="en-US" altLang="zh-HK" b="1" i="1" dirty="0"/>
              <a:t>Proprietary Expansion Joint Fire Barrier</a:t>
            </a:r>
            <a:endParaRPr lang="zh-TW" altLang="zh-HK" b="1" i="1" dirty="0"/>
          </a:p>
          <a:p>
            <a:pPr>
              <a:buFont typeface="Arial" pitchFamily="34" charset="0"/>
              <a:buChar char="•"/>
            </a:pPr>
            <a:endParaRPr lang="en-US" altLang="zh-TW" b="1" i="1" dirty="0"/>
          </a:p>
          <a:p>
            <a:r>
              <a:rPr lang="en-US" altLang="zh-HK" sz="1400" b="1" i="1" dirty="0"/>
              <a:t>Blanket type fire-barrier to prevent transmission </a:t>
            </a:r>
          </a:p>
          <a:p>
            <a:r>
              <a:rPr lang="en-US" altLang="zh-HK" sz="1400" b="1" i="1" dirty="0"/>
              <a:t>of smoke and flame</a:t>
            </a:r>
            <a:r>
              <a:rPr lang="en-US" altLang="zh-TW" sz="1400" b="1" i="1" dirty="0"/>
              <a:t>…… </a:t>
            </a:r>
            <a:endParaRPr lang="zh-TW" altLang="zh-TW" sz="1400" b="1" i="1" dirty="0"/>
          </a:p>
          <a:p>
            <a:endParaRPr lang="zh-TW" altLang="zh-TW" b="1" dirty="0"/>
          </a:p>
          <a:p>
            <a:endParaRPr lang="zh-TW"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3" descr="E:\KESFORD\MCP\Macau Job Photos\IMG_3266.JPG"/>
          <p:cNvPicPr>
            <a:picLocks noChangeAspect="1" noChangeArrowheads="1"/>
          </p:cNvPicPr>
          <p:nvPr/>
        </p:nvPicPr>
        <p:blipFill>
          <a:blip r:embed="rId2" cstate="print"/>
          <a:stretch>
            <a:fillRect/>
          </a:stretch>
        </p:blipFill>
        <p:spPr bwMode="auto">
          <a:xfrm>
            <a:off x="4869160" y="6681192"/>
            <a:ext cx="1695169" cy="1224136"/>
          </a:xfrm>
          <a:prstGeom prst="rect">
            <a:avLst/>
          </a:prstGeom>
          <a:noFill/>
        </p:spPr>
      </p:pic>
      <p:pic>
        <p:nvPicPr>
          <p:cNvPr id="35" name="Picture 12"/>
          <p:cNvPicPr>
            <a:picLocks noChangeAspect="1"/>
          </p:cNvPicPr>
          <p:nvPr/>
        </p:nvPicPr>
        <p:blipFill>
          <a:blip r:embed="rId3" cstate="print"/>
          <a:stretch>
            <a:fillRect/>
          </a:stretch>
        </p:blipFill>
        <p:spPr>
          <a:xfrm>
            <a:off x="-27384" y="0"/>
            <a:ext cx="5256584" cy="3942438"/>
          </a:xfrm>
          <a:prstGeom prst="rect">
            <a:avLst/>
          </a:prstGeom>
        </p:spPr>
      </p:pic>
      <p:pic>
        <p:nvPicPr>
          <p:cNvPr id="40" name="Picture 12"/>
          <p:cNvPicPr>
            <a:picLocks noChangeAspect="1"/>
          </p:cNvPicPr>
          <p:nvPr/>
        </p:nvPicPr>
        <p:blipFill>
          <a:blip r:embed="rId4" cstate="print"/>
          <a:stretch>
            <a:fillRect/>
          </a:stretch>
        </p:blipFill>
        <p:spPr>
          <a:xfrm>
            <a:off x="4869160" y="4160912"/>
            <a:ext cx="1728192" cy="1152128"/>
          </a:xfrm>
          <a:prstGeom prst="rect">
            <a:avLst/>
          </a:prstGeom>
        </p:spPr>
      </p:pic>
      <p:pic>
        <p:nvPicPr>
          <p:cNvPr id="42" name="Picture 12"/>
          <p:cNvPicPr>
            <a:picLocks noChangeAspect="1"/>
          </p:cNvPicPr>
          <p:nvPr/>
        </p:nvPicPr>
        <p:blipFill>
          <a:blip r:embed="rId5" cstate="print"/>
          <a:stretch>
            <a:fillRect/>
          </a:stretch>
        </p:blipFill>
        <p:spPr>
          <a:xfrm>
            <a:off x="4869160" y="5457056"/>
            <a:ext cx="1728192" cy="1119103"/>
          </a:xfrm>
          <a:prstGeom prst="rect">
            <a:avLst/>
          </a:prstGeom>
        </p:spPr>
      </p:pic>
      <p:pic>
        <p:nvPicPr>
          <p:cNvPr id="39" name="Picture 12"/>
          <p:cNvPicPr>
            <a:picLocks noChangeAspect="1"/>
          </p:cNvPicPr>
          <p:nvPr/>
        </p:nvPicPr>
        <p:blipFill>
          <a:blip r:embed="rId6" cstate="print"/>
          <a:stretch>
            <a:fillRect/>
          </a:stretch>
        </p:blipFill>
        <p:spPr>
          <a:xfrm>
            <a:off x="4869160" y="7977336"/>
            <a:ext cx="1728192" cy="1152128"/>
          </a:xfrm>
          <a:prstGeom prst="rect">
            <a:avLst/>
          </a:prstGeom>
        </p:spPr>
      </p:pic>
      <p:sp>
        <p:nvSpPr>
          <p:cNvPr id="25" name="Rectangle 24"/>
          <p:cNvSpPr/>
          <p:nvPr/>
        </p:nvSpPr>
        <p:spPr>
          <a:xfrm>
            <a:off x="-27384" y="0"/>
            <a:ext cx="1008112" cy="86409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TextBox 27"/>
          <p:cNvSpPr txBox="1"/>
          <p:nvPr/>
        </p:nvSpPr>
        <p:spPr>
          <a:xfrm>
            <a:off x="-27384" y="288032"/>
            <a:ext cx="1008112" cy="276999"/>
          </a:xfrm>
          <a:prstGeom prst="rect">
            <a:avLst/>
          </a:prstGeom>
          <a:noFill/>
        </p:spPr>
        <p:txBody>
          <a:bodyPr wrap="square" rtlCol="0">
            <a:spAutoFit/>
          </a:bodyPr>
          <a:lstStyle/>
          <a:p>
            <a:pPr algn="ctr"/>
            <a:r>
              <a:rPr lang="en-US" altLang="zh-TW" sz="1200" b="1" dirty="0">
                <a:solidFill>
                  <a:schemeClr val="bg1"/>
                </a:solidFill>
              </a:rPr>
              <a:t>RE-ROOFING</a:t>
            </a:r>
            <a:endParaRPr lang="zh-TW" altLang="en-US" sz="1200" b="1" dirty="0">
              <a:solidFill>
                <a:schemeClr val="bg1"/>
              </a:solidFill>
            </a:endParaRPr>
          </a:p>
        </p:txBody>
      </p:sp>
      <p:sp>
        <p:nvSpPr>
          <p:cNvPr id="55" name="TextBox 54"/>
          <p:cNvSpPr txBox="1"/>
          <p:nvPr/>
        </p:nvSpPr>
        <p:spPr>
          <a:xfrm>
            <a:off x="116632" y="6753200"/>
            <a:ext cx="3672408" cy="2031325"/>
          </a:xfrm>
          <a:prstGeom prst="rect">
            <a:avLst/>
          </a:prstGeom>
          <a:noFill/>
        </p:spPr>
        <p:txBody>
          <a:bodyPr wrap="square" rtlCol="0">
            <a:spAutoFit/>
          </a:bodyPr>
          <a:lstStyle/>
          <a:p>
            <a:r>
              <a:rPr lang="en-US" altLang="zh-TW" sz="1200" b="1" dirty="0"/>
              <a:t>ECO-FRIENDLY  POLYUREA RE-ROOFING SYSTEM</a:t>
            </a:r>
          </a:p>
          <a:p>
            <a:endParaRPr lang="zh-TW" altLang="en-US" sz="1200" dirty="0"/>
          </a:p>
          <a:p>
            <a:pPr>
              <a:buFont typeface="Wingdings" pitchFamily="2" charset="2"/>
              <a:buChar char="ü"/>
            </a:pPr>
            <a:r>
              <a:rPr lang="en-US" altLang="zh-TW" sz="1200" dirty="0"/>
              <a:t>No need to remove the existing roof finish</a:t>
            </a:r>
          </a:p>
          <a:p>
            <a:pPr>
              <a:buFont typeface="Wingdings" pitchFamily="2" charset="2"/>
              <a:buChar char="ü"/>
            </a:pPr>
            <a:r>
              <a:rPr lang="en-US" altLang="zh-TW" sz="1200" dirty="0"/>
              <a:t>No disruption to the facilities</a:t>
            </a:r>
            <a:endParaRPr lang="zh-TW" altLang="zh-TW" sz="1200" dirty="0"/>
          </a:p>
          <a:p>
            <a:pPr lvl="0">
              <a:buFont typeface="Wingdings" pitchFamily="2" charset="2"/>
              <a:buChar char="ü"/>
            </a:pPr>
            <a:r>
              <a:rPr lang="en-US" altLang="zh-TW" sz="1200" dirty="0"/>
              <a:t>Eco-friendly</a:t>
            </a:r>
            <a:endParaRPr lang="zh-TW" altLang="zh-TW" sz="1200" dirty="0"/>
          </a:p>
          <a:p>
            <a:pPr lvl="0">
              <a:buFont typeface="Wingdings" pitchFamily="2" charset="2"/>
              <a:buChar char="ü"/>
            </a:pPr>
            <a:r>
              <a:rPr lang="en-US" altLang="zh-TW" sz="1200" dirty="0"/>
              <a:t>Rapid application</a:t>
            </a:r>
            <a:endParaRPr lang="zh-TW" altLang="zh-TW" sz="1200" dirty="0"/>
          </a:p>
          <a:p>
            <a:pPr lvl="0">
              <a:buFont typeface="Wingdings" pitchFamily="2" charset="2"/>
              <a:buChar char="ü"/>
            </a:pPr>
            <a:r>
              <a:rPr lang="en-US" altLang="zh-TW" sz="1200" dirty="0"/>
              <a:t>Cost saving</a:t>
            </a:r>
            <a:endParaRPr lang="zh-TW" altLang="zh-TW" sz="1200" dirty="0"/>
          </a:p>
          <a:p>
            <a:pPr lvl="0">
              <a:buFont typeface="Wingdings" pitchFamily="2" charset="2"/>
              <a:buChar char="ü"/>
            </a:pPr>
            <a:r>
              <a:rPr lang="en-US" altLang="zh-TW" sz="1200" dirty="0"/>
              <a:t>Waterproof &amp; Suitable For Garden Roof</a:t>
            </a:r>
          </a:p>
          <a:p>
            <a:pPr lvl="0">
              <a:buFont typeface="Wingdings" pitchFamily="2" charset="2"/>
              <a:buChar char="ü"/>
            </a:pPr>
            <a:r>
              <a:rPr lang="en-US" altLang="zh-TW" sz="1200" dirty="0"/>
              <a:t>Easy maintenance</a:t>
            </a:r>
            <a:endParaRPr lang="zh-TW" altLang="zh-TW" sz="1200" dirty="0"/>
          </a:p>
          <a:p>
            <a:endParaRPr lang="zh-TW" altLang="en-US" dirty="0"/>
          </a:p>
        </p:txBody>
      </p:sp>
      <p:sp>
        <p:nvSpPr>
          <p:cNvPr id="56" name="TextBox 55"/>
          <p:cNvSpPr txBox="1"/>
          <p:nvPr/>
        </p:nvSpPr>
        <p:spPr>
          <a:xfrm>
            <a:off x="72008" y="4232920"/>
            <a:ext cx="4149080" cy="2492990"/>
          </a:xfrm>
          <a:prstGeom prst="rect">
            <a:avLst/>
          </a:prstGeom>
          <a:noFill/>
        </p:spPr>
        <p:txBody>
          <a:bodyPr wrap="square" rtlCol="0">
            <a:spAutoFit/>
          </a:bodyPr>
          <a:lstStyle/>
          <a:p>
            <a:r>
              <a:rPr lang="en-US" altLang="zh-TW" sz="1200" b="1" dirty="0"/>
              <a:t>Kesford (Hong Kong) Ltd. </a:t>
            </a:r>
            <a:r>
              <a:rPr lang="en-US" altLang="zh-TW" sz="1200" dirty="0"/>
              <a:t>provides an one-stop service for all types of re-roofing works as well as conventional or Eco-Friendly re-roofing system. Over the time, </a:t>
            </a:r>
            <a:r>
              <a:rPr lang="en-US" altLang="zh-TW" sz="1200" b="1" dirty="0"/>
              <a:t>Kesford</a:t>
            </a:r>
            <a:r>
              <a:rPr lang="en-US" altLang="zh-TW" sz="1200" dirty="0"/>
              <a:t> has completed over 100,000s.m. of re-roofing work for the government and private projects. </a:t>
            </a:r>
          </a:p>
          <a:p>
            <a:endParaRPr lang="en-US" altLang="zh-TW" sz="1200" dirty="0"/>
          </a:p>
          <a:p>
            <a:r>
              <a:rPr lang="en-US" altLang="zh-TW" sz="1200" dirty="0"/>
              <a:t>For environmental protection, we develop an Eco-Friendly Polyurea Re-roofing System which lends itself well to all types of roofing situations, from traditional flat roofs to unusual designs. Eco-Polyurea Re-roofing Systems can be applied rapidly, with no disruption to the facilities. For most re-roofing situations, the existing roof finishes can still be preserved in order to lower the disturbance.</a:t>
            </a:r>
            <a:endParaRPr lang="zh-TW" altLang="en-US" sz="1200" dirty="0"/>
          </a:p>
        </p:txBody>
      </p:sp>
      <p:pic>
        <p:nvPicPr>
          <p:cNvPr id="29" name="圖片 90" descr="http://www.ocean-waterproofing.com.hk/images/slogan_service_en.gif"/>
          <p:cNvPicPr/>
          <p:nvPr/>
        </p:nvPicPr>
        <p:blipFill>
          <a:blip r:embed="rId7" cstate="print"/>
          <a:srcRect/>
          <a:stretch>
            <a:fillRect/>
          </a:stretch>
        </p:blipFill>
        <p:spPr bwMode="auto">
          <a:xfrm>
            <a:off x="1700808" y="9129464"/>
            <a:ext cx="4869160" cy="363473"/>
          </a:xfrm>
          <a:prstGeom prst="rect">
            <a:avLst/>
          </a:prstGeom>
          <a:noFill/>
          <a:ln w="9525">
            <a:noFill/>
            <a:miter lim="800000"/>
            <a:headEnd/>
            <a:tailEnd/>
          </a:ln>
        </p:spPr>
      </p:pic>
      <p:pic>
        <p:nvPicPr>
          <p:cNvPr id="49" name="Picture 15"/>
          <p:cNvPicPr>
            <a:picLocks noChangeAspect="1"/>
          </p:cNvPicPr>
          <p:nvPr/>
        </p:nvPicPr>
        <p:blipFill>
          <a:blip r:embed="rId8" cstate="print"/>
          <a:stretch>
            <a:fillRect/>
          </a:stretch>
        </p:blipFill>
        <p:spPr>
          <a:xfrm>
            <a:off x="4745766" y="0"/>
            <a:ext cx="2112234" cy="1584175"/>
          </a:xfrm>
          <a:prstGeom prst="rect">
            <a:avLst/>
          </a:prstGeom>
          <a:noFill/>
          <a:ln>
            <a:noFill/>
          </a:ln>
        </p:spPr>
      </p:pic>
      <p:pic>
        <p:nvPicPr>
          <p:cNvPr id="58" name="Picture 15"/>
          <p:cNvPicPr>
            <a:picLocks noChangeAspect="1"/>
          </p:cNvPicPr>
          <p:nvPr/>
        </p:nvPicPr>
        <p:blipFill>
          <a:blip r:embed="rId9" cstate="print"/>
          <a:stretch>
            <a:fillRect/>
          </a:stretch>
        </p:blipFill>
        <p:spPr>
          <a:xfrm>
            <a:off x="4745764" y="1568625"/>
            <a:ext cx="2112235" cy="1584176"/>
          </a:xfrm>
          <a:prstGeom prst="rect">
            <a:avLst/>
          </a:prstGeom>
        </p:spPr>
      </p:pic>
      <p:sp>
        <p:nvSpPr>
          <p:cNvPr id="65" name="Rectangle 64"/>
          <p:cNvSpPr/>
          <p:nvPr/>
        </p:nvSpPr>
        <p:spPr>
          <a:xfrm>
            <a:off x="4725144" y="0"/>
            <a:ext cx="45719" cy="3224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Rectangle 65"/>
          <p:cNvSpPr/>
          <p:nvPr/>
        </p:nvSpPr>
        <p:spPr>
          <a:xfrm flipH="1">
            <a:off x="4725144" y="1568624"/>
            <a:ext cx="2132856"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0" y="3152800"/>
            <a:ext cx="6858000" cy="792088"/>
          </a:xfrm>
          <a:prstGeom prst="rect">
            <a:avLst/>
          </a:prstGeom>
          <a:solidFill>
            <a:schemeClr val="bg2">
              <a:lumMod val="50000"/>
            </a:schemeClr>
          </a:solidFill>
        </p:spPr>
        <p:txBody>
          <a:bodyPr wrap="square" lIns="216000" tIns="36000" rIns="216000" rtlCol="0">
            <a:noAutofit/>
          </a:bodyPr>
          <a:lstStyle/>
          <a:p>
            <a:r>
              <a:rPr lang="en-US" altLang="zh-TW" sz="1200" dirty="0">
                <a:solidFill>
                  <a:schemeClr val="bg1"/>
                </a:solidFill>
              </a:rPr>
              <a:t> </a:t>
            </a:r>
            <a:endParaRPr lang="zh-TW" altLang="zh-TW" sz="1200" dirty="0">
              <a:solidFill>
                <a:schemeClr val="bg1"/>
              </a:solidFill>
            </a:endParaRPr>
          </a:p>
          <a:p>
            <a:endParaRPr lang="en-US" altLang="zh-TW" sz="1200" dirty="0"/>
          </a:p>
          <a:p>
            <a:endParaRPr lang="en-US" altLang="zh-TW" sz="1200" dirty="0">
              <a:solidFill>
                <a:srgbClr val="0070C0"/>
              </a:solidFill>
            </a:endParaRPr>
          </a:p>
          <a:p>
            <a:endParaRPr lang="en-US" altLang="zh-TW" sz="1200" dirty="0"/>
          </a:p>
          <a:p>
            <a:endParaRPr lang="en-US" altLang="zh-TW" sz="1200" dirty="0"/>
          </a:p>
          <a:p>
            <a:endParaRPr lang="en-US" altLang="zh-TW" sz="1200" dirty="0"/>
          </a:p>
          <a:p>
            <a:endParaRPr lang="zh-TW" altLang="zh-TW" sz="1200" dirty="0"/>
          </a:p>
        </p:txBody>
      </p:sp>
      <p:sp>
        <p:nvSpPr>
          <p:cNvPr id="54" name="TextBox 53"/>
          <p:cNvSpPr txBox="1"/>
          <p:nvPr/>
        </p:nvSpPr>
        <p:spPr>
          <a:xfrm>
            <a:off x="0" y="3368824"/>
            <a:ext cx="5760640" cy="369332"/>
          </a:xfrm>
          <a:prstGeom prst="rect">
            <a:avLst/>
          </a:prstGeom>
          <a:noFill/>
        </p:spPr>
        <p:txBody>
          <a:bodyPr wrap="square" rtlCol="0">
            <a:spAutoFit/>
          </a:bodyPr>
          <a:lstStyle/>
          <a:p>
            <a:r>
              <a:rPr lang="en-US" altLang="zh-TW" dirty="0">
                <a:solidFill>
                  <a:schemeClr val="bg1"/>
                </a:solidFill>
              </a:rPr>
              <a:t>ECO-FRIENDLY RE-ROOFING SYSTEM</a:t>
            </a:r>
            <a:endParaRPr lang="zh-TW" altLang="en-US" dirty="0">
              <a:solidFill>
                <a:schemeClr val="bg1"/>
              </a:solidFill>
            </a:endParaRPr>
          </a:p>
        </p:txBody>
      </p:sp>
      <p:sp>
        <p:nvSpPr>
          <p:cNvPr id="18" name="矩形 16"/>
          <p:cNvSpPr/>
          <p:nvPr/>
        </p:nvSpPr>
        <p:spPr>
          <a:xfrm>
            <a:off x="2714620" y="9620248"/>
            <a:ext cx="4143380" cy="28575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57&quot;/&gt;&lt;/object&gt;&lt;object type=&quot;3&quot; unique_id=&quot;10006&quot;&gt;&lt;property id=&quot;20148&quot; value=&quot;5&quot;/&gt;&lt;property id=&quot;20300&quot; value=&quot;Slide 3&quot;/&gt;&lt;property id=&quot;20307&quot; value=&quot;276&quot;/&gt;&lt;/object&gt;&lt;object type=&quot;3&quot; unique_id=&quot;10007&quot;&gt;&lt;property id=&quot;20148&quot; value=&quot;5&quot;/&gt;&lt;property id=&quot;20300&quot; value=&quot;Slide 4&quot;/&gt;&lt;property id=&quot;20307&quot; value=&quot;265&quot;/&gt;&lt;/object&gt;&lt;object type=&quot;3&quot; unique_id=&quot;10008&quot;&gt;&lt;property id=&quot;20148&quot; value=&quot;5&quot;/&gt;&lt;property id=&quot;20300&quot; value=&quot;Slide 5&quot;/&gt;&lt;property id=&quot;20307&quot; value=&quot;259&quot;/&gt;&lt;/object&gt;&lt;object type=&quot;3&quot; unique_id=&quot;10009&quot;&gt;&lt;property id=&quot;20148&quot; value=&quot;5&quot;/&gt;&lt;property id=&quot;20300&quot; value=&quot;Slide 6&quot;/&gt;&lt;property id=&quot;20307&quot; value=&quot;277&quot;/&gt;&lt;/object&gt;&lt;object type=&quot;3&quot; unique_id=&quot;10010&quot;&gt;&lt;property id=&quot;20148&quot; value=&quot;5&quot;/&gt;&lt;property id=&quot;20300&quot; value=&quot;Slide 7&quot;/&gt;&lt;property id=&quot;20307&quot; value=&quot;278&quot;/&gt;&lt;/object&gt;&lt;object type=&quot;3&quot; unique_id=&quot;10011&quot;&gt;&lt;property id=&quot;20148&quot; value=&quot;5&quot;/&gt;&lt;property id=&quot;20300&quot; value=&quot;Slide 8&quot;/&gt;&lt;property id=&quot;20307&quot; value=&quot;279&quot;/&gt;&lt;/object&gt;&lt;object type=&quot;3&quot; unique_id=&quot;10012&quot;&gt;&lt;property id=&quot;20148&quot; value=&quot;5&quot;/&gt;&lt;property id=&quot;20300&quot; value=&quot;Slide 9&quot;/&gt;&lt;property id=&quot;20307&quot; value=&quot;280&quot;/&gt;&lt;/object&gt;&lt;object type=&quot;3&quot; unique_id=&quot;10013&quot;&gt;&lt;property id=&quot;20148&quot; value=&quot;5&quot;/&gt;&lt;property id=&quot;20300&quot; value=&quot;Slide 10&quot;/&gt;&lt;property id=&quot;20307&quot; value=&quot;281&quot;/&gt;&lt;/object&gt;&lt;object type=&quot;3&quot; unique_id=&quot;10014&quot;&gt;&lt;property id=&quot;20148&quot; value=&quot;5&quot;/&gt;&lt;property id=&quot;20300&quot; value=&quot;Slide 11&quot;/&gt;&lt;property id=&quot;20307&quot; value=&quot;285&quot;/&gt;&lt;/object&gt;&lt;object type=&quot;3&quot; unique_id=&quot;10015&quot;&gt;&lt;property id=&quot;20148&quot; value=&quot;5&quot;/&gt;&lt;property id=&quot;20300&quot; value=&quot;Slide 12&quot;/&gt;&lt;property id=&quot;20307&quot; value=&quot;312&quot;/&gt;&lt;/object&gt;&lt;object type=&quot;3&quot; unique_id=&quot;10016&quot;&gt;&lt;property id=&quot;20148&quot; value=&quot;5&quot;/&gt;&lt;property id=&quot;20300&quot; value=&quot;Slide 13&quot;/&gt;&lt;property id=&quot;20307&quot; value=&quot;284&quot;/&gt;&lt;/object&gt;&lt;object type=&quot;3&quot; unique_id=&quot;10017&quot;&gt;&lt;property id=&quot;20148&quot; value=&quot;5&quot;/&gt;&lt;property id=&quot;20300&quot; value=&quot;Slide 14&quot;/&gt;&lt;property id=&quot;20307&quot; value=&quot;274&quot;/&gt;&lt;/object&gt;&lt;object type=&quot;3&quot; unique_id=&quot;10018&quot;&gt;&lt;property id=&quot;20148&quot; value=&quot;5&quot;/&gt;&lt;property id=&quot;20300&quot; value=&quot;Slide 15&quot;/&gt;&lt;property id=&quot;20307&quot; value=&quot;271&quot;/&gt;&lt;/object&gt;&lt;object type=&quot;3&quot; unique_id=&quot;10019&quot;&gt;&lt;property id=&quot;20148&quot; value=&quot;5&quot;/&gt;&lt;property id=&quot;20300&quot; value=&quot;Slide 16&quot;/&gt;&lt;property id=&quot;20307&quot; value=&quot;264&quot;/&gt;&lt;/object&gt;&lt;object type=&quot;3&quot; unique_id=&quot;10020&quot;&gt;&lt;property id=&quot;20148&quot; value=&quot;5&quot;/&gt;&lt;property id=&quot;20300&quot; value=&quot;Slide 17&quot;/&gt;&lt;property id=&quot;20307&quot; value=&quot;286&quot;/&gt;&lt;/object&gt;&lt;object type=&quot;3&quot; unique_id=&quot;10021&quot;&gt;&lt;property id=&quot;20148&quot; value=&quot;5&quot;/&gt;&lt;property id=&quot;20300&quot; value=&quot;Slide 18&quot;/&gt;&lt;property id=&quot;20307&quot; value=&quot;303&quot;/&gt;&lt;/object&gt;&lt;object type=&quot;3&quot; unique_id=&quot;10022&quot;&gt;&lt;property id=&quot;20148&quot; value=&quot;5&quot;/&gt;&lt;property id=&quot;20300&quot; value=&quot;Slide 19&quot;/&gt;&lt;property id=&quot;20307&quot; value=&quot;297&quot;/&gt;&lt;/object&gt;&lt;object type=&quot;3&quot; unique_id=&quot;10023&quot;&gt;&lt;property id=&quot;20148&quot; value=&quot;5&quot;/&gt;&lt;property id=&quot;20300&quot; value=&quot;Slide 20&quot;/&gt;&lt;property id=&quot;20307&quot; value=&quot;298&quot;/&gt;&lt;/object&gt;&lt;object type=&quot;3&quot; unique_id=&quot;10024&quot;&gt;&lt;property id=&quot;20148&quot; value=&quot;5&quot;/&gt;&lt;property id=&quot;20300&quot; value=&quot;Slide 21&quot;/&gt;&lt;property id=&quot;20307&quot; value=&quot;291&quot;/&gt;&lt;/object&gt;&lt;object type=&quot;3&quot; unique_id=&quot;10025&quot;&gt;&lt;property id=&quot;20148&quot; value=&quot;5&quot;/&gt;&lt;property id=&quot;20300&quot; value=&quot;Slide 22&quot;/&gt;&lt;property id=&quot;20307&quot; value=&quot;293&quot;/&gt;&lt;/object&gt;&lt;object type=&quot;3&quot; unique_id=&quot;10026&quot;&gt;&lt;property id=&quot;20148&quot; value=&quot;5&quot;/&gt;&lt;property id=&quot;20300&quot; value=&quot;Slide 23&quot;/&gt;&lt;property id=&quot;20307&quot; value=&quot;292&quot;/&gt;&lt;/object&gt;&lt;object type=&quot;3&quot; unique_id=&quot;10027&quot;&gt;&lt;property id=&quot;20148&quot; value=&quot;5&quot;/&gt;&lt;property id=&quot;20300&quot; value=&quot;Slide 24&quot;/&gt;&lt;property id=&quot;20307&quot; value=&quot;294&quot;/&gt;&lt;/object&gt;&lt;object type=&quot;3&quot; unique_id=&quot;10028&quot;&gt;&lt;property id=&quot;20148&quot; value=&quot;5&quot;/&gt;&lt;property id=&quot;20300&quot; value=&quot;Slide 25&quot;/&gt;&lt;property id=&quot;20307&quot; value=&quot;295&quot;/&gt;&lt;/object&gt;&lt;object type=&quot;3&quot; unique_id=&quot;10029&quot;&gt;&lt;property id=&quot;20148&quot; value=&quot;5&quot;/&gt;&lt;property id=&quot;20300&quot; value=&quot;Slide 26&quot;/&gt;&lt;property id=&quot;20307&quot; value=&quot;306&quot;/&gt;&lt;/object&gt;&lt;object type=&quot;3&quot; unique_id=&quot;10030&quot;&gt;&lt;property id=&quot;20148&quot; value=&quot;5&quot;/&gt;&lt;property id=&quot;20300&quot; value=&quot;Slide 27&quot;/&gt;&lt;property id=&quot;20307&quot; value=&quot;296&quot;/&gt;&lt;/object&gt;&lt;object type=&quot;3&quot; unique_id=&quot;10031&quot;&gt;&lt;property id=&quot;20148&quot; value=&quot;5&quot;/&gt;&lt;property id=&quot;20300&quot; value=&quot;Slide 28&quot;/&gt;&lt;property id=&quot;20307&quot; value=&quot;288&quot;/&gt;&lt;/object&gt;&lt;object type=&quot;3&quot; unique_id=&quot;10032&quot;&gt;&lt;property id=&quot;20148&quot; value=&quot;5&quot;/&gt;&lt;property id=&quot;20300&quot; value=&quot;Slide 29&quot;/&gt;&lt;property id=&quot;20307&quot; value=&quot;289&quot;/&gt;&lt;/object&gt;&lt;object type=&quot;3&quot; unique_id=&quot;10033&quot;&gt;&lt;property id=&quot;20148&quot; value=&quot;5&quot;/&gt;&lt;property id=&quot;20300&quot; value=&quot;Slide 30&quot;/&gt;&lt;property id=&quot;20307&quot; value=&quot;287&quot;/&gt;&lt;/object&gt;&lt;object type=&quot;3&quot; unique_id=&quot;10034&quot;&gt;&lt;property id=&quot;20148&quot; value=&quot;5&quot;/&gt;&lt;property id=&quot;20300&quot; value=&quot;Slide 31&quot;/&gt;&lt;property id=&quot;20307&quot; value=&quot;311&quot;/&gt;&lt;/object&gt;&lt;object type=&quot;3&quot; unique_id=&quot;10035&quot;&gt;&lt;property id=&quot;20148&quot; value=&quot;5&quot;/&gt;&lt;property id=&quot;20300&quot; value=&quot;Slide 32&quot;/&gt;&lt;property id=&quot;20307&quot; value=&quot;299&quot;/&gt;&lt;/object&gt;&lt;object type=&quot;3&quot; unique_id=&quot;10036&quot;&gt;&lt;property id=&quot;20148&quot; value=&quot;5&quot;/&gt;&lt;property id=&quot;20300&quot; value=&quot;Slide 33&quot;/&gt;&lt;property id=&quot;20307&quot; value=&quot;308&quot;/&gt;&lt;/object&gt;&lt;object type=&quot;3&quot; unique_id=&quot;10037&quot;&gt;&lt;property id=&quot;20148&quot; value=&quot;5&quot;/&gt;&lt;property id=&quot;20300&quot; value=&quot;Slide 34&quot;/&gt;&lt;property id=&quot;20307&quot; value=&quot;309&quot;/&gt;&lt;/object&gt;&lt;object type=&quot;3&quot; unique_id=&quot;10038&quot;&gt;&lt;property id=&quot;20148&quot; value=&quot;5&quot;/&gt;&lt;property id=&quot;20300&quot; value=&quot;Slide 35&quot;/&gt;&lt;property id=&quot;20307&quot; value=&quot;300&quot;/&gt;&lt;/object&gt;&lt;object type=&quot;3&quot; unique_id=&quot;10039&quot;&gt;&lt;property id=&quot;20148&quot; value=&quot;5&quot;/&gt;&lt;property id=&quot;20300&quot; value=&quot;Slide 36&quot;/&gt;&lt;property id=&quot;20307&quot; value=&quot;301&quot;/&gt;&lt;/object&gt;&lt;object type=&quot;3&quot; unique_id=&quot;10040&quot;&gt;&lt;property id=&quot;20148&quot; value=&quot;5&quot;/&gt;&lt;property id=&quot;20300&quot; value=&quot;Slide 37&quot;/&gt;&lt;property id=&quot;20307&quot; value=&quot;275&quot;/&gt;&lt;/object&gt;&lt;object type=&quot;3&quot; unique_id=&quot;10041&quot;&gt;&lt;property id=&quot;20148&quot; value=&quot;5&quot;/&gt;&lt;property id=&quot;20300&quot; value=&quot;Slide 38&quot;/&gt;&lt;property id=&quot;20307&quot; value=&quot;304&quot;/&gt;&lt;/object&gt;&lt;object type=&quot;3&quot; unique_id=&quot;10042&quot;&gt;&lt;property id=&quot;20148&quot; value=&quot;5&quot;/&gt;&lt;property id=&quot;20300&quot; value=&quot;Slide 39&quot;/&gt;&lt;property id=&quot;20307&quot; value=&quot;310&quot;/&gt;&lt;/object&gt;&lt;object type=&quot;3&quot; unique_id=&quot;10043&quot;&gt;&lt;property id=&quot;20148&quot; value=&quot;5&quot;/&gt;&lt;property id=&quot;20300&quot; value=&quot;Slide 40&quot;/&gt;&lt;property id=&quot;20307&quot; value=&quot;262&quot;/&gt;&lt;/object&gt;&lt;/object&gt;&lt;/object&gt;&lt;/database&gt;"/>
  <p:tag name="SECTOMILLISECCONVERTED" val="1"/>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10511</TotalTime>
  <Words>2768</Words>
  <Application>Microsoft Office PowerPoint</Application>
  <PresentationFormat>A4 紙張 (210x297 公釐)</PresentationFormat>
  <Paragraphs>372</Paragraphs>
  <Slides>28</Slides>
  <Notes>1</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28</vt:i4>
      </vt:variant>
    </vt:vector>
  </HeadingPairs>
  <TitlesOfParts>
    <vt:vector size="35" baseType="lpstr">
      <vt:lpstr>Arial Unicode MS</vt:lpstr>
      <vt:lpstr>Dotum</vt:lpstr>
      <vt:lpstr>新細明體</vt:lpstr>
      <vt:lpstr>Arial</vt:lpstr>
      <vt:lpstr>Calibri</vt:lpstr>
      <vt:lpstr>Wingdings</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Kes_Andrew</dc:creator>
  <cp:lastModifiedBy>Francis Wu</cp:lastModifiedBy>
  <cp:revision>600</cp:revision>
  <cp:lastPrinted>2014-11-06T04:20:32Z</cp:lastPrinted>
  <dcterms:created xsi:type="dcterms:W3CDTF">2013-11-08T04:29:36Z</dcterms:created>
  <dcterms:modified xsi:type="dcterms:W3CDTF">2020-08-19T13:01:36Z</dcterms:modified>
</cp:coreProperties>
</file>