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5" r:id="rId2"/>
    <p:sldId id="264" r:id="rId3"/>
    <p:sldId id="303" r:id="rId4"/>
    <p:sldId id="298" r:id="rId5"/>
    <p:sldId id="274" r:id="rId6"/>
    <p:sldId id="329" r:id="rId7"/>
    <p:sldId id="308" r:id="rId8"/>
    <p:sldId id="315" r:id="rId9"/>
    <p:sldId id="309" r:id="rId10"/>
    <p:sldId id="307" r:id="rId11"/>
    <p:sldId id="310" r:id="rId12"/>
    <p:sldId id="275" r:id="rId13"/>
    <p:sldId id="300" r:id="rId14"/>
    <p:sldId id="323" r:id="rId15"/>
    <p:sldId id="327" r:id="rId16"/>
    <p:sldId id="328" r:id="rId17"/>
    <p:sldId id="262" r:id="rId18"/>
  </p:sldIdLst>
  <p:sldSz cx="6858000" cy="9906000" type="A4"/>
  <p:notesSz cx="7099300" cy="10234613"/>
  <p:custDataLst>
    <p:tags r:id="rId20"/>
  </p:custData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03"/>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1" autoAdjust="0"/>
    <p:restoredTop sz="94660"/>
  </p:normalViewPr>
  <p:slideViewPr>
    <p:cSldViewPr>
      <p:cViewPr varScale="1">
        <p:scale>
          <a:sx n="75" d="100"/>
          <a:sy n="75" d="100"/>
        </p:scale>
        <p:origin x="3576" y="96"/>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A81ED5FF-51F2-4AA9-9E9C-8A6C369E3DAD}" type="datetimeFigureOut">
              <a:rPr lang="zh-HK" altLang="en-US" smtClean="0"/>
              <a:t>17/8/2020</a:t>
            </a:fld>
            <a:endParaRPr lang="zh-HK" altLang="en-US"/>
          </a:p>
        </p:txBody>
      </p:sp>
      <p:sp>
        <p:nvSpPr>
          <p:cNvPr id="4" name="投影片影像版面配置區 3"/>
          <p:cNvSpPr>
            <a:spLocks noGrp="1" noRot="1" noChangeAspect="1"/>
          </p:cNvSpPr>
          <p:nvPr>
            <p:ph type="sldImg" idx="2"/>
          </p:nvPr>
        </p:nvSpPr>
        <p:spPr>
          <a:xfrm>
            <a:off x="2354263" y="1279525"/>
            <a:ext cx="2390775" cy="34544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45A4EB0C-0B76-48BB-B2B3-88DB0BBE06A3}" type="slidenum">
              <a:rPr lang="zh-HK" altLang="en-US" smtClean="0"/>
              <a:t>‹#›</a:t>
            </a:fld>
            <a:endParaRPr lang="zh-HK" altLang="en-US"/>
          </a:p>
        </p:txBody>
      </p:sp>
    </p:spTree>
    <p:extLst>
      <p:ext uri="{BB962C8B-B14F-4D97-AF65-F5344CB8AC3E}">
        <p14:creationId xmlns:p14="http://schemas.microsoft.com/office/powerpoint/2010/main" val="1260014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52B8E3BD-ED8F-40CE-A96B-CEF2783072B7}" type="slidenum">
              <a:rPr lang="zh-TW" altLang="en-US" smtClean="0"/>
              <a:pPr/>
              <a:t>15</a:t>
            </a:fld>
            <a:endParaRPr lang="zh-TW" altLang="en-US"/>
          </a:p>
        </p:txBody>
      </p:sp>
    </p:spTree>
    <p:extLst>
      <p:ext uri="{BB962C8B-B14F-4D97-AF65-F5344CB8AC3E}">
        <p14:creationId xmlns:p14="http://schemas.microsoft.com/office/powerpoint/2010/main" val="87090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514350" y="3077283"/>
            <a:ext cx="5829300" cy="2123369"/>
          </a:xfrm>
        </p:spPr>
        <p:txBody>
          <a:bodyPr/>
          <a:lstStyle/>
          <a:p>
            <a:r>
              <a:rPr lang="zh-TW" altLang="en-US"/>
              <a:t>按一下以編輯母片標題樣式</a:t>
            </a:r>
          </a:p>
        </p:txBody>
      </p:sp>
      <p:sp>
        <p:nvSpPr>
          <p:cNvPr id="3" name="副標題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3729037" y="529697"/>
            <a:ext cx="1157288" cy="1126807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257175" y="529697"/>
            <a:ext cx="3357563" cy="112680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541735" y="6365522"/>
            <a:ext cx="5829300" cy="1967442"/>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257176"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2628901" y="3081867"/>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342900" y="396699"/>
            <a:ext cx="6172200" cy="1651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342901" y="394406"/>
            <a:ext cx="2256235" cy="1678517"/>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344216" y="6934201"/>
            <a:ext cx="4114800" cy="818622"/>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8BCC7F-EC1C-4F60-95C4-528B9C9D6352}" type="datetimeFigureOut">
              <a:rPr lang="zh-TW" altLang="en-US" smtClean="0"/>
              <a:pPr/>
              <a:t>2020/8/17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EF3C40F-FA80-4641-A6E9-38D9B8246BA5}"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418BCC7F-EC1C-4F60-95C4-528B9C9D6352}" type="datetimeFigureOut">
              <a:rPr lang="zh-TW" altLang="en-US" smtClean="0"/>
              <a:pPr/>
              <a:t>2020/8/17</a:t>
            </a:fld>
            <a:endParaRPr lang="zh-TW" altLang="en-US"/>
          </a:p>
        </p:txBody>
      </p:sp>
      <p:sp>
        <p:nvSpPr>
          <p:cNvPr id="5" name="頁尾版面配置區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4914900" y="9181396"/>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AEF3C40F-FA80-4641-A6E9-38D9B8246BA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0.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1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18.jpeg"/><Relationship Id="rId5" Type="http://schemas.openxmlformats.org/officeDocument/2006/relationships/image" Target="../media/image83.jpeg"/><Relationship Id="rId10" Type="http://schemas.openxmlformats.org/officeDocument/2006/relationships/hyperlink" Target="http://www.google.com.hk/imgres?imgurl&amp;imgrefurl=http://www.amityfoundation.org/hk/?q=Partner&amp;h=0&amp;w=0&amp;sz=1&amp;tbnid=xL-vqgT41Ti71M&amp;tbnh=188&amp;tbnw=268&amp;prev=/search?q=WSD&amp;tbm=isch&amp;tbo=u&amp;zoom=1&amp;q=WSD&amp;docid=jVd4Ms0CtsaPoM&amp;ei=csbrUYK2IcaViAeDg4HABA&amp;ved=0CAIQsCU" TargetMode="External"/><Relationship Id="rId4" Type="http://schemas.openxmlformats.org/officeDocument/2006/relationships/image" Target="../media/image82.jpeg"/><Relationship Id="rId9" Type="http://schemas.openxmlformats.org/officeDocument/2006/relationships/image" Target="../media/image87.jpeg"/></Relationships>
</file>

<file path=ppt/slides/_rels/slide17.xml.rels><?xml version="1.0" encoding="UTF-8" standalone="yes"?>
<Relationships xmlns="http://schemas.openxmlformats.org/package/2006/relationships"><Relationship Id="rId3" Type="http://schemas.openxmlformats.org/officeDocument/2006/relationships/hyperlink" Target="mailto:info@kesford.com.hk" TargetMode="External"/><Relationship Id="rId2" Type="http://schemas.openxmlformats.org/officeDocument/2006/relationships/hyperlink" Target="http://www.kesford.com.hk/" TargetMode="External"/><Relationship Id="rId1" Type="http://schemas.openxmlformats.org/officeDocument/2006/relationships/slideLayout" Target="../slideLayouts/slideLayout2.xml"/><Relationship Id="rId5" Type="http://schemas.openxmlformats.org/officeDocument/2006/relationships/image" Target="../media/image1.emf"/><Relationship Id="rId4" Type="http://schemas.openxmlformats.org/officeDocument/2006/relationships/image" Target="../media/image88.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www.google.com.hk/imgres?imgurl&amp;imgrefurl=http://www.amityfoundation.org/hk/?q=Partner&amp;h=0&amp;w=0&amp;sz=1&amp;tbnid=xL-vqgT41Ti71M&amp;tbnh=188&amp;tbnw=268&amp;prev=/search?q=WSD&amp;tbm=isch&amp;tbo=u&amp;zoom=1&amp;q=WSD&amp;docid=jVd4Ms0CtsaPoM&amp;ei=csbrUYK2IcaViAeDg4HABA&amp;ved=0CAIQsCU" TargetMode="External"/><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5.jpeg"/><Relationship Id="rId7"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9AA350C-3FB8-4D7E-BCFE-AD1B4737BBA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282" y="4951421"/>
            <a:ext cx="6882282" cy="2121531"/>
          </a:xfrm>
          <a:prstGeom prst="rect">
            <a:avLst/>
          </a:prstGeom>
          <a:ln>
            <a:noFill/>
          </a:ln>
          <a:effectLst>
            <a:softEdge rad="112500"/>
          </a:effectLst>
        </p:spPr>
      </p:pic>
      <p:sp>
        <p:nvSpPr>
          <p:cNvPr id="5" name="文字方塊 4"/>
          <p:cNvSpPr txBox="1"/>
          <p:nvPr/>
        </p:nvSpPr>
        <p:spPr>
          <a:xfrm>
            <a:off x="0" y="2316298"/>
            <a:ext cx="6309320" cy="707886"/>
          </a:xfrm>
          <a:prstGeom prst="rect">
            <a:avLst/>
          </a:prstGeom>
          <a:solidFill>
            <a:srgbClr val="FF0000"/>
          </a:solidFill>
        </p:spPr>
        <p:txBody>
          <a:bodyPr wrap="square" rtlCol="0">
            <a:spAutoFit/>
          </a:bodyPr>
          <a:lstStyle/>
          <a:p>
            <a:pPr algn="r"/>
            <a:r>
              <a:rPr lang="en-US" altLang="zh-TW" sz="4000" b="1" dirty="0">
                <a:solidFill>
                  <a:schemeClr val="bg1"/>
                </a:solidFill>
                <a:latin typeface="Dotum" pitchFamily="34" charset="-127"/>
                <a:ea typeface="Dotum" pitchFamily="34" charset="-127"/>
              </a:rPr>
              <a:t>Kesford</a:t>
            </a:r>
            <a:endParaRPr lang="zh-TW" altLang="en-US" sz="4000" b="1" dirty="0">
              <a:solidFill>
                <a:schemeClr val="bg1"/>
              </a:solidFill>
              <a:latin typeface="Dotum" pitchFamily="34" charset="-127"/>
              <a:ea typeface="Dotum" pitchFamily="34" charset="-127"/>
            </a:endParaRPr>
          </a:p>
        </p:txBody>
      </p:sp>
      <p:sp>
        <p:nvSpPr>
          <p:cNvPr id="6" name="文字方塊 5"/>
          <p:cNvSpPr txBox="1"/>
          <p:nvPr/>
        </p:nvSpPr>
        <p:spPr>
          <a:xfrm>
            <a:off x="247635" y="3047304"/>
            <a:ext cx="6048673" cy="769441"/>
          </a:xfrm>
          <a:prstGeom prst="rect">
            <a:avLst/>
          </a:prstGeom>
          <a:noFill/>
        </p:spPr>
        <p:txBody>
          <a:bodyPr wrap="square" rtlCol="0">
            <a:spAutoFit/>
          </a:bodyPr>
          <a:lstStyle/>
          <a:p>
            <a:r>
              <a:rPr lang="en-US" altLang="zh-TW" sz="4400" dirty="0">
                <a:solidFill>
                  <a:schemeClr val="bg1">
                    <a:lumMod val="75000"/>
                  </a:schemeClr>
                </a:solidFill>
              </a:rPr>
              <a:t>Hong Kong Job Reference</a:t>
            </a:r>
            <a:endParaRPr lang="zh-TW" altLang="en-US" sz="4400" dirty="0">
              <a:solidFill>
                <a:schemeClr val="bg1">
                  <a:lumMod val="75000"/>
                </a:schemeClr>
              </a:solidFill>
            </a:endParaRPr>
          </a:p>
        </p:txBody>
      </p:sp>
      <p:sp>
        <p:nvSpPr>
          <p:cNvPr id="11" name="Rectangle 11">
            <a:extLst>
              <a:ext uri="{FF2B5EF4-FFF2-40B4-BE49-F238E27FC236}">
                <a16:creationId xmlns:a16="http://schemas.microsoft.com/office/drawing/2014/main" id="{7CBEB13B-6668-4891-8256-B39387A68375}"/>
              </a:ext>
            </a:extLst>
          </p:cNvPr>
          <p:cNvSpPr/>
          <p:nvPr/>
        </p:nvSpPr>
        <p:spPr>
          <a:xfrm>
            <a:off x="116632" y="7213422"/>
            <a:ext cx="1264580" cy="8640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Waterproofing</a:t>
            </a:r>
            <a:endParaRPr lang="zh-TW" altLang="en-US" sz="1400" b="1" dirty="0"/>
          </a:p>
        </p:txBody>
      </p:sp>
      <p:sp>
        <p:nvSpPr>
          <p:cNvPr id="12" name="Rectangle 12">
            <a:extLst>
              <a:ext uri="{FF2B5EF4-FFF2-40B4-BE49-F238E27FC236}">
                <a16:creationId xmlns:a16="http://schemas.microsoft.com/office/drawing/2014/main" id="{9F60C309-F87C-4403-8F99-CCDFB076A8D9}"/>
              </a:ext>
            </a:extLst>
          </p:cNvPr>
          <p:cNvSpPr/>
          <p:nvPr/>
        </p:nvSpPr>
        <p:spPr>
          <a:xfrm>
            <a:off x="1498823" y="7213422"/>
            <a:ext cx="827769"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Coating</a:t>
            </a:r>
            <a:endParaRPr lang="zh-TW" altLang="en-US" sz="1400" b="1" dirty="0"/>
          </a:p>
        </p:txBody>
      </p:sp>
      <p:sp>
        <p:nvSpPr>
          <p:cNvPr id="13" name="Rectangle 13">
            <a:extLst>
              <a:ext uri="{FF2B5EF4-FFF2-40B4-BE49-F238E27FC236}">
                <a16:creationId xmlns:a16="http://schemas.microsoft.com/office/drawing/2014/main" id="{6D6A5666-1922-4B2C-B7F5-C15E491F6039}"/>
              </a:ext>
            </a:extLst>
          </p:cNvPr>
          <p:cNvSpPr/>
          <p:nvPr/>
        </p:nvSpPr>
        <p:spPr>
          <a:xfrm>
            <a:off x="2444203" y="7213422"/>
            <a:ext cx="827769"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Flooring</a:t>
            </a:r>
            <a:endParaRPr lang="zh-TW" altLang="en-US" sz="1400" b="1" dirty="0"/>
          </a:p>
        </p:txBody>
      </p:sp>
      <p:sp>
        <p:nvSpPr>
          <p:cNvPr id="14" name="Rectangle 14">
            <a:extLst>
              <a:ext uri="{FF2B5EF4-FFF2-40B4-BE49-F238E27FC236}">
                <a16:creationId xmlns:a16="http://schemas.microsoft.com/office/drawing/2014/main" id="{E72BE675-CD19-4518-95C0-981E4C0B8596}"/>
              </a:ext>
            </a:extLst>
          </p:cNvPr>
          <p:cNvSpPr/>
          <p:nvPr/>
        </p:nvSpPr>
        <p:spPr>
          <a:xfrm>
            <a:off x="3377752" y="7213422"/>
            <a:ext cx="981025"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Expansion Joint</a:t>
            </a:r>
            <a:endParaRPr lang="zh-TW" altLang="en-US" sz="1400" b="1" dirty="0"/>
          </a:p>
        </p:txBody>
      </p:sp>
      <p:sp>
        <p:nvSpPr>
          <p:cNvPr id="15" name="Rectangle 19">
            <a:extLst>
              <a:ext uri="{FF2B5EF4-FFF2-40B4-BE49-F238E27FC236}">
                <a16:creationId xmlns:a16="http://schemas.microsoft.com/office/drawing/2014/main" id="{79FAF687-3CFE-4AA1-B3CB-47DA0FC234AE}"/>
              </a:ext>
            </a:extLst>
          </p:cNvPr>
          <p:cNvSpPr/>
          <p:nvPr/>
        </p:nvSpPr>
        <p:spPr>
          <a:xfrm>
            <a:off x="4464557" y="7213422"/>
            <a:ext cx="981025" cy="864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Concrete Repair</a:t>
            </a:r>
            <a:endParaRPr lang="zh-TW" altLang="en-US" sz="1400" b="1" dirty="0"/>
          </a:p>
        </p:txBody>
      </p:sp>
      <p:sp>
        <p:nvSpPr>
          <p:cNvPr id="16" name="Rectangle 21">
            <a:extLst>
              <a:ext uri="{FF2B5EF4-FFF2-40B4-BE49-F238E27FC236}">
                <a16:creationId xmlns:a16="http://schemas.microsoft.com/office/drawing/2014/main" id="{4E3597A9-5E80-4BB4-803A-3DA9B03250DE}"/>
              </a:ext>
            </a:extLst>
          </p:cNvPr>
          <p:cNvSpPr/>
          <p:nvPr/>
        </p:nvSpPr>
        <p:spPr>
          <a:xfrm>
            <a:off x="5551363" y="7213422"/>
            <a:ext cx="1190006" cy="8640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dirty="0"/>
              <a:t>Re-roofing</a:t>
            </a:r>
            <a:endParaRPr lang="zh-TW" altLang="en-US" sz="14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TextBox 22"/>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5" name="文字方塊 3"/>
          <p:cNvSpPr txBox="1"/>
          <p:nvPr/>
        </p:nvSpPr>
        <p:spPr>
          <a:xfrm>
            <a:off x="200798" y="9041904"/>
            <a:ext cx="4518139" cy="864096"/>
          </a:xfrm>
          <a:prstGeom prst="rect">
            <a:avLst/>
          </a:prstGeom>
          <a:solidFill>
            <a:schemeClr val="bg1">
              <a:lumMod val="75000"/>
            </a:schemeClr>
          </a:solidFill>
        </p:spPr>
        <p:txBody>
          <a:bodyPr wrap="square" rtlCol="0" anchor="ctr" anchorCtr="0">
            <a:noAutofit/>
          </a:bodyPr>
          <a:lstStyle/>
          <a:p>
            <a:pPr algn="r"/>
            <a:r>
              <a:rPr lang="en-US" altLang="zh-TW" sz="2000" dirty="0">
                <a:solidFill>
                  <a:srgbClr val="00B050"/>
                </a:solidFill>
              </a:rPr>
              <a:t>Anti-GRAFFITI &amp; ANTI- FLYPOSTING COATING SYSTEM</a:t>
            </a:r>
            <a:endParaRPr lang="zh-TW" altLang="en-US" sz="2000" dirty="0">
              <a:solidFill>
                <a:srgbClr val="00B050"/>
              </a:solidFill>
            </a:endParaRPr>
          </a:p>
          <a:p>
            <a:pPr algn="r"/>
            <a:endParaRPr lang="zh-TW" altLang="zh-TW" sz="1200" dirty="0">
              <a:solidFill>
                <a:srgbClr val="00B050"/>
              </a:solidFill>
            </a:endParaRPr>
          </a:p>
        </p:txBody>
      </p:sp>
      <p:sp>
        <p:nvSpPr>
          <p:cNvPr id="20" name="TextBox 19"/>
          <p:cNvSpPr txBox="1"/>
          <p:nvPr/>
        </p:nvSpPr>
        <p:spPr>
          <a:xfrm>
            <a:off x="19356" y="1654007"/>
            <a:ext cx="6858000" cy="504056"/>
          </a:xfrm>
          <a:prstGeom prst="rect">
            <a:avLst/>
          </a:prstGeom>
          <a:solidFill>
            <a:schemeClr val="bg1">
              <a:lumMod val="50000"/>
            </a:schemeClr>
          </a:solidFill>
        </p:spPr>
        <p:txBody>
          <a:bodyPr wrap="square" rtlCol="0" anchor="ctr" anchorCtr="0">
            <a:noAutofit/>
          </a:bodyPr>
          <a:lstStyle/>
          <a:p>
            <a:endParaRPr lang="en-US" altLang="zh-TW" sz="1200" dirty="0">
              <a:solidFill>
                <a:schemeClr val="bg1"/>
              </a:solidFill>
            </a:endParaRPr>
          </a:p>
          <a:p>
            <a:r>
              <a:rPr lang="en-US" altLang="zh-TW" sz="1600" b="1" dirty="0">
                <a:solidFill>
                  <a:schemeClr val="bg1"/>
                </a:solidFill>
              </a:rPr>
              <a:t>Nu-Guard AG Clear &amp; </a:t>
            </a:r>
            <a:r>
              <a:rPr lang="en-US" altLang="zh-TW" sz="1600" b="1" dirty="0" err="1">
                <a:solidFill>
                  <a:schemeClr val="bg1"/>
                </a:solidFill>
              </a:rPr>
              <a:t>Colour</a:t>
            </a:r>
            <a:r>
              <a:rPr lang="en-US" altLang="zh-TW" sz="1600" b="1" dirty="0">
                <a:solidFill>
                  <a:schemeClr val="bg1"/>
                </a:solidFill>
              </a:rPr>
              <a:t> Anti-Graffiti Coating For Granite Finishes</a:t>
            </a:r>
            <a:endParaRPr lang="zh-TW" altLang="en-US" sz="1200" dirty="0">
              <a:solidFill>
                <a:schemeClr val="bg1"/>
              </a:solidFill>
            </a:endParaRPr>
          </a:p>
        </p:txBody>
      </p:sp>
      <p:pic>
        <p:nvPicPr>
          <p:cNvPr id="4098" name="Picture 2" descr="Highways Department 路政署Engineer 收入- StealJobs.com 優越工作情報網">
            <a:extLst>
              <a:ext uri="{FF2B5EF4-FFF2-40B4-BE49-F238E27FC236}">
                <a16:creationId xmlns:a16="http://schemas.microsoft.com/office/drawing/2014/main" id="{A4A902E4-9B32-45B8-AB8B-10EA7757B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37" y="685433"/>
            <a:ext cx="2708920" cy="891456"/>
          </a:xfrm>
          <a:prstGeom prst="rect">
            <a:avLst/>
          </a:prstGeom>
          <a:noFill/>
          <a:extLst>
            <a:ext uri="{909E8E84-426E-40DD-AFC4-6F175D3DCCD1}">
              <a14:hiddenFill xmlns:a14="http://schemas.microsoft.com/office/drawing/2010/main">
                <a:solidFill>
                  <a:srgbClr val="FFFFFF"/>
                </a:solidFill>
              </a14:hiddenFill>
            </a:ext>
          </a:extLst>
        </p:spPr>
      </p:pic>
      <p:sp>
        <p:nvSpPr>
          <p:cNvPr id="28" name="文字方塊 27">
            <a:extLst>
              <a:ext uri="{FF2B5EF4-FFF2-40B4-BE49-F238E27FC236}">
                <a16:creationId xmlns:a16="http://schemas.microsoft.com/office/drawing/2014/main" id="{894821FC-C445-42D1-8DE7-DF32FF3806D7}"/>
              </a:ext>
            </a:extLst>
          </p:cNvPr>
          <p:cNvSpPr txBox="1"/>
          <p:nvPr/>
        </p:nvSpPr>
        <p:spPr>
          <a:xfrm>
            <a:off x="3439209" y="4550037"/>
            <a:ext cx="3052555"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Cleaning by Water</a:t>
            </a:r>
          </a:p>
        </p:txBody>
      </p:sp>
      <p:pic>
        <p:nvPicPr>
          <p:cNvPr id="17" name="圖片 16">
            <a:extLst>
              <a:ext uri="{FF2B5EF4-FFF2-40B4-BE49-F238E27FC236}">
                <a16:creationId xmlns:a16="http://schemas.microsoft.com/office/drawing/2014/main" id="{EC55ABC3-4497-49B3-A0CB-47DE20F0C67D}"/>
              </a:ext>
            </a:extLst>
          </p:cNvPr>
          <p:cNvPicPr/>
          <p:nvPr/>
        </p:nvPicPr>
        <p:blipFill>
          <a:blip r:embed="rId3"/>
          <a:stretch>
            <a:fillRect/>
          </a:stretch>
        </p:blipFill>
        <p:spPr>
          <a:xfrm>
            <a:off x="25356" y="2396505"/>
            <a:ext cx="3403643" cy="2131464"/>
          </a:xfrm>
          <a:prstGeom prst="rect">
            <a:avLst/>
          </a:prstGeom>
        </p:spPr>
      </p:pic>
      <p:pic>
        <p:nvPicPr>
          <p:cNvPr id="18" name="圖片 17">
            <a:extLst>
              <a:ext uri="{FF2B5EF4-FFF2-40B4-BE49-F238E27FC236}">
                <a16:creationId xmlns:a16="http://schemas.microsoft.com/office/drawing/2014/main" id="{3EE0D30F-B6BC-44DC-A5E5-30575F1691B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9209" y="2394440"/>
            <a:ext cx="3274776" cy="2131465"/>
          </a:xfrm>
          <a:prstGeom prst="rect">
            <a:avLst/>
          </a:prstGeom>
          <a:noFill/>
          <a:ln>
            <a:noFill/>
          </a:ln>
        </p:spPr>
      </p:pic>
      <p:pic>
        <p:nvPicPr>
          <p:cNvPr id="19" name="圖片 18">
            <a:extLst>
              <a:ext uri="{FF2B5EF4-FFF2-40B4-BE49-F238E27FC236}">
                <a16:creationId xmlns:a16="http://schemas.microsoft.com/office/drawing/2014/main" id="{E0273CA8-724A-4482-8828-C4572028213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9" y="5167353"/>
            <a:ext cx="5232400" cy="2945130"/>
          </a:xfrm>
          <a:prstGeom prst="rect">
            <a:avLst/>
          </a:prstGeom>
          <a:noFill/>
          <a:ln>
            <a:noFill/>
          </a:ln>
        </p:spPr>
      </p:pic>
      <p:sp>
        <p:nvSpPr>
          <p:cNvPr id="31" name="文字方塊 30">
            <a:extLst>
              <a:ext uri="{FF2B5EF4-FFF2-40B4-BE49-F238E27FC236}">
                <a16:creationId xmlns:a16="http://schemas.microsoft.com/office/drawing/2014/main" id="{E5693073-A13A-437C-989D-A94B2E116D7A}"/>
              </a:ext>
            </a:extLst>
          </p:cNvPr>
          <p:cNvSpPr txBox="1"/>
          <p:nvPr/>
        </p:nvSpPr>
        <p:spPr>
          <a:xfrm>
            <a:off x="2190754" y="8149680"/>
            <a:ext cx="3052555"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Cleaning by Water Jet</a:t>
            </a:r>
          </a:p>
        </p:txBody>
      </p:sp>
      <p:sp>
        <p:nvSpPr>
          <p:cNvPr id="33" name="文字方塊 32">
            <a:extLst>
              <a:ext uri="{FF2B5EF4-FFF2-40B4-BE49-F238E27FC236}">
                <a16:creationId xmlns:a16="http://schemas.microsoft.com/office/drawing/2014/main" id="{C1D54AAA-F70C-4EF5-B0DA-345369A6EB32}"/>
              </a:ext>
            </a:extLst>
          </p:cNvPr>
          <p:cNvSpPr txBox="1"/>
          <p:nvPr/>
        </p:nvSpPr>
        <p:spPr>
          <a:xfrm>
            <a:off x="37686" y="4531548"/>
            <a:ext cx="3052555" cy="584775"/>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Nu-Guard AG surface tested with spray paint / sticker</a:t>
            </a:r>
          </a:p>
        </p:txBody>
      </p:sp>
      <p:sp>
        <p:nvSpPr>
          <p:cNvPr id="2" name="Rectangle 4">
            <a:extLst>
              <a:ext uri="{FF2B5EF4-FFF2-40B4-BE49-F238E27FC236}">
                <a16:creationId xmlns:a16="http://schemas.microsoft.com/office/drawing/2014/main" id="{FFC1E6F1-40FD-495D-904E-3C18DFA58EA9}"/>
              </a:ext>
            </a:extLst>
          </p:cNvPr>
          <p:cNvSpPr/>
          <p:nvPr/>
        </p:nvSpPr>
        <p:spPr>
          <a:xfrm flipV="1">
            <a:off x="3401616" y="776536"/>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10E2875B-E402-4269-A799-2FA8BE65FBC9}"/>
              </a:ext>
            </a:extLst>
          </p:cNvPr>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FFC000"/>
                </a:solidFill>
              </a:rPr>
              <a:t>Coating</a:t>
            </a:r>
            <a:endParaRPr lang="zh-TW" altLang="en-US" sz="2000" dirty="0">
              <a:solidFill>
                <a:srgbClr val="FFC000"/>
              </a:solidFill>
            </a:endParaRPr>
          </a:p>
          <a:p>
            <a:pPr algn="r"/>
            <a:endParaRPr lang="zh-TW" altLang="zh-TW" sz="1200" dirty="0">
              <a:solidFill>
                <a:srgbClr val="FFC000"/>
              </a:solidFill>
            </a:endParaRPr>
          </a:p>
        </p:txBody>
      </p:sp>
      <p:sp>
        <p:nvSpPr>
          <p:cNvPr id="4" name="文字方塊 3">
            <a:extLst>
              <a:ext uri="{FF2B5EF4-FFF2-40B4-BE49-F238E27FC236}">
                <a16:creationId xmlns:a16="http://schemas.microsoft.com/office/drawing/2014/main" id="{AF9D84C5-CB15-4CB2-A13A-F889504B5A98}"/>
              </a:ext>
            </a:extLst>
          </p:cNvPr>
          <p:cNvSpPr txBox="1"/>
          <p:nvPr/>
        </p:nvSpPr>
        <p:spPr>
          <a:xfrm>
            <a:off x="4295120" y="971582"/>
            <a:ext cx="2196644" cy="432048"/>
          </a:xfrm>
          <a:prstGeom prst="rect">
            <a:avLst/>
          </a:prstGeom>
          <a:noFill/>
        </p:spPr>
        <p:txBody>
          <a:bodyPr wrap="square" rtlCol="0" anchor="ctr" anchorCtr="0">
            <a:noAutofit/>
          </a:bodyPr>
          <a:lstStyle/>
          <a:p>
            <a:r>
              <a:rPr lang="en-US" altLang="zh-TW" sz="1600" b="1" dirty="0">
                <a:solidFill>
                  <a:srgbClr val="FFC000"/>
                </a:solidFill>
              </a:rPr>
              <a:t>PROTECTIVE COATING</a:t>
            </a:r>
            <a:endParaRPr lang="zh-TW" altLang="en-US" sz="1600" b="1" dirty="0">
              <a:solidFill>
                <a:srgbClr val="FFC000"/>
              </a:solidFill>
            </a:endParaRPr>
          </a:p>
          <a:p>
            <a:pPr algn="ctr"/>
            <a:endParaRPr lang="zh-TW" altLang="zh-TW" sz="1600" dirty="0">
              <a:solidFill>
                <a:srgbClr val="FFC000"/>
              </a:solidFill>
            </a:endParaRPr>
          </a:p>
        </p:txBody>
      </p:sp>
    </p:spTree>
    <p:extLst>
      <p:ext uri="{BB962C8B-B14F-4D97-AF65-F5344CB8AC3E}">
        <p14:creationId xmlns:p14="http://schemas.microsoft.com/office/powerpoint/2010/main" val="3614992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672" y="704528"/>
            <a:ext cx="5760640" cy="369332"/>
          </a:xfrm>
          <a:prstGeom prst="rect">
            <a:avLst/>
          </a:prstGeom>
          <a:noFill/>
        </p:spPr>
        <p:txBody>
          <a:bodyPr wrap="square" rtlCol="0">
            <a:spAutoFit/>
          </a:bodyPr>
          <a:lstStyle/>
          <a:p>
            <a:endParaRPr lang="zh-TW" altLang="en-US" dirty="0"/>
          </a:p>
        </p:txBody>
      </p:sp>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TextBox 22"/>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1" name="文字方塊 20">
            <a:extLst>
              <a:ext uri="{FF2B5EF4-FFF2-40B4-BE49-F238E27FC236}">
                <a16:creationId xmlns:a16="http://schemas.microsoft.com/office/drawing/2014/main" id="{CDE334B0-33C6-4D03-B76F-EBD21892F6F7}"/>
              </a:ext>
            </a:extLst>
          </p:cNvPr>
          <p:cNvSpPr txBox="1"/>
          <p:nvPr/>
        </p:nvSpPr>
        <p:spPr>
          <a:xfrm>
            <a:off x="711153" y="3397612"/>
            <a:ext cx="4030603"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HKSKH TKO Church</a:t>
            </a:r>
          </a:p>
        </p:txBody>
      </p:sp>
      <p:sp>
        <p:nvSpPr>
          <p:cNvPr id="25" name="文字方塊 24">
            <a:extLst>
              <a:ext uri="{FF2B5EF4-FFF2-40B4-BE49-F238E27FC236}">
                <a16:creationId xmlns:a16="http://schemas.microsoft.com/office/drawing/2014/main" id="{5A1F4AF8-70E2-47C1-B122-792820075A54}"/>
              </a:ext>
            </a:extLst>
          </p:cNvPr>
          <p:cNvSpPr txBox="1"/>
          <p:nvPr/>
        </p:nvSpPr>
        <p:spPr>
          <a:xfrm>
            <a:off x="350133" y="7804643"/>
            <a:ext cx="4807059" cy="830997"/>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Clean up with Hydron SS2 </a:t>
            </a:r>
            <a:r>
              <a:rPr lang="en-US" altLang="zh-HK" sz="1600" b="1" dirty="0" err="1">
                <a:solidFill>
                  <a:schemeClr val="accent5">
                    <a:lumMod val="50000"/>
                  </a:schemeClr>
                </a:solidFill>
              </a:rPr>
              <a:t>Mould</a:t>
            </a:r>
            <a:r>
              <a:rPr lang="en-US" altLang="zh-HK" sz="1600" b="1" dirty="0">
                <a:solidFill>
                  <a:schemeClr val="accent5">
                    <a:lumMod val="50000"/>
                  </a:schemeClr>
                </a:solidFill>
              </a:rPr>
              <a:t> or Algae Remover</a:t>
            </a:r>
          </a:p>
          <a:p>
            <a:pPr indent="-285750">
              <a:buFont typeface="Wingdings" panose="05000000000000000000" pitchFamily="2" charset="2"/>
              <a:buChar char="p"/>
            </a:pPr>
            <a:r>
              <a:rPr lang="en-US" altLang="zh-HK" sz="1600" b="1" dirty="0">
                <a:solidFill>
                  <a:schemeClr val="accent5">
                    <a:lumMod val="50000"/>
                  </a:schemeClr>
                </a:solidFill>
              </a:rPr>
              <a:t>Clean up with Hydron BC2 Brick Cleaner</a:t>
            </a:r>
          </a:p>
          <a:p>
            <a:pPr indent="-285750">
              <a:buFont typeface="Wingdings" panose="05000000000000000000" pitchFamily="2" charset="2"/>
              <a:buChar char="p"/>
            </a:pPr>
            <a:r>
              <a:rPr lang="en-US" altLang="zh-HK" sz="1600" b="1" dirty="0">
                <a:solidFill>
                  <a:schemeClr val="accent5">
                    <a:lumMod val="50000"/>
                  </a:schemeClr>
                </a:solidFill>
              </a:rPr>
              <a:t>Coated with Hydron Nu-</a:t>
            </a:r>
            <a:r>
              <a:rPr lang="en-US" altLang="zh-HK" sz="1600" b="1" dirty="0" err="1">
                <a:solidFill>
                  <a:schemeClr val="accent5">
                    <a:lumMod val="50000"/>
                  </a:schemeClr>
                </a:solidFill>
              </a:rPr>
              <a:t>Cryl</a:t>
            </a:r>
            <a:r>
              <a:rPr lang="en-US" altLang="zh-HK" sz="1600" b="1" dirty="0">
                <a:solidFill>
                  <a:schemeClr val="accent5">
                    <a:lumMod val="50000"/>
                  </a:schemeClr>
                </a:solidFill>
              </a:rPr>
              <a:t> WRS Protective Sealer</a:t>
            </a:r>
          </a:p>
        </p:txBody>
      </p:sp>
      <p:pic>
        <p:nvPicPr>
          <p:cNvPr id="10242" name="Picture 2" descr="聖公會| 香港網絡大典| Fandom">
            <a:extLst>
              <a:ext uri="{FF2B5EF4-FFF2-40B4-BE49-F238E27FC236}">
                <a16:creationId xmlns:a16="http://schemas.microsoft.com/office/drawing/2014/main" id="{A7F9DE5F-344F-4AD7-8A02-A3B4C7A65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67" y="1491454"/>
            <a:ext cx="28194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A41FBFE7-8FF7-4A9F-B30B-6E35DF8FE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015" y="1322820"/>
            <a:ext cx="1534070" cy="2727235"/>
          </a:xfrm>
          <a:prstGeom prst="rect">
            <a:avLst/>
          </a:prstGeom>
        </p:spPr>
      </p:pic>
      <p:pic>
        <p:nvPicPr>
          <p:cNvPr id="9" name="圖片 8">
            <a:extLst>
              <a:ext uri="{FF2B5EF4-FFF2-40B4-BE49-F238E27FC236}">
                <a16:creationId xmlns:a16="http://schemas.microsoft.com/office/drawing/2014/main" id="{5CA547AB-12D4-4D43-B4DC-23FD13D3D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705" y="1287074"/>
            <a:ext cx="1548258" cy="2752458"/>
          </a:xfrm>
          <a:prstGeom prst="rect">
            <a:avLst/>
          </a:prstGeom>
        </p:spPr>
      </p:pic>
      <p:pic>
        <p:nvPicPr>
          <p:cNvPr id="11" name="圖片 10">
            <a:extLst>
              <a:ext uri="{FF2B5EF4-FFF2-40B4-BE49-F238E27FC236}">
                <a16:creationId xmlns:a16="http://schemas.microsoft.com/office/drawing/2014/main" id="{76EE6366-A8F8-4242-A443-065B58CAE2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011" y="4292651"/>
            <a:ext cx="1905437" cy="3387444"/>
          </a:xfrm>
          <a:prstGeom prst="rect">
            <a:avLst/>
          </a:prstGeom>
        </p:spPr>
      </p:pic>
      <p:pic>
        <p:nvPicPr>
          <p:cNvPr id="14" name="圖片 13">
            <a:extLst>
              <a:ext uri="{FF2B5EF4-FFF2-40B4-BE49-F238E27FC236}">
                <a16:creationId xmlns:a16="http://schemas.microsoft.com/office/drawing/2014/main" id="{C7EBA896-ED2F-4401-A4EF-E2520C20D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4273" y="4263270"/>
            <a:ext cx="1905437" cy="3387444"/>
          </a:xfrm>
          <a:prstGeom prst="rect">
            <a:avLst/>
          </a:prstGeom>
        </p:spPr>
      </p:pic>
      <p:pic>
        <p:nvPicPr>
          <p:cNvPr id="17" name="圖片 16">
            <a:extLst>
              <a:ext uri="{FF2B5EF4-FFF2-40B4-BE49-F238E27FC236}">
                <a16:creationId xmlns:a16="http://schemas.microsoft.com/office/drawing/2014/main" id="{D8A4D40B-9A55-43D0-9C23-2B65B0006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3717" y="4243707"/>
            <a:ext cx="1927445" cy="3426570"/>
          </a:xfrm>
          <a:prstGeom prst="rect">
            <a:avLst/>
          </a:prstGeom>
        </p:spPr>
      </p:pic>
      <p:sp>
        <p:nvSpPr>
          <p:cNvPr id="33" name="TextBox 19">
            <a:extLst>
              <a:ext uri="{FF2B5EF4-FFF2-40B4-BE49-F238E27FC236}">
                <a16:creationId xmlns:a16="http://schemas.microsoft.com/office/drawing/2014/main" id="{558A5FCC-EB0B-440D-868B-1E76D26D1B7B}"/>
              </a:ext>
            </a:extLst>
          </p:cNvPr>
          <p:cNvSpPr txBox="1"/>
          <p:nvPr/>
        </p:nvSpPr>
        <p:spPr>
          <a:xfrm>
            <a:off x="395914" y="8789569"/>
            <a:ext cx="6011750" cy="617151"/>
          </a:xfrm>
          <a:prstGeom prst="rect">
            <a:avLst/>
          </a:prstGeom>
          <a:solidFill>
            <a:schemeClr val="bg1">
              <a:lumMod val="50000"/>
            </a:schemeClr>
          </a:solidFill>
        </p:spPr>
        <p:txBody>
          <a:bodyPr wrap="square" rtlCol="0" anchor="ctr" anchorCtr="0">
            <a:noAutofit/>
          </a:bodyPr>
          <a:lstStyle/>
          <a:p>
            <a:r>
              <a:rPr lang="en-US" altLang="zh-TW" sz="1400" b="1" dirty="0">
                <a:solidFill>
                  <a:schemeClr val="bg1"/>
                </a:solidFill>
                <a:latin typeface="+mj-lt"/>
              </a:rPr>
              <a:t>Hydron SS2 kills spores of </a:t>
            </a:r>
            <a:r>
              <a:rPr lang="en-US" altLang="zh-TW" sz="1400" b="1" dirty="0" err="1">
                <a:solidFill>
                  <a:schemeClr val="bg1"/>
                </a:solidFill>
                <a:latin typeface="+mj-lt"/>
              </a:rPr>
              <a:t>mould</a:t>
            </a:r>
            <a:r>
              <a:rPr lang="en-US" altLang="zh-TW" sz="1400" b="1" dirty="0">
                <a:solidFill>
                  <a:schemeClr val="bg1"/>
                </a:solidFill>
                <a:latin typeface="+mj-lt"/>
              </a:rPr>
              <a:t> and algae and will prevent the growth of new spores for up to 3 years</a:t>
            </a:r>
          </a:p>
          <a:p>
            <a:r>
              <a:rPr lang="en-US" altLang="zh-TW" sz="1200" dirty="0">
                <a:solidFill>
                  <a:schemeClr val="bg1"/>
                </a:solidFill>
              </a:rPr>
              <a:t>  </a:t>
            </a:r>
            <a:endParaRPr lang="zh-TW" altLang="en-US" sz="1200" dirty="0">
              <a:solidFill>
                <a:schemeClr val="bg1"/>
              </a:solidFill>
            </a:endParaRPr>
          </a:p>
        </p:txBody>
      </p:sp>
      <p:sp>
        <p:nvSpPr>
          <p:cNvPr id="2" name="Rectangle 4">
            <a:extLst>
              <a:ext uri="{FF2B5EF4-FFF2-40B4-BE49-F238E27FC236}">
                <a16:creationId xmlns:a16="http://schemas.microsoft.com/office/drawing/2014/main" id="{FDFB6EE6-FB7A-40D7-81FD-535B9E6C8089}"/>
              </a:ext>
            </a:extLst>
          </p:cNvPr>
          <p:cNvSpPr/>
          <p:nvPr/>
        </p:nvSpPr>
        <p:spPr>
          <a:xfrm flipV="1">
            <a:off x="3401616" y="776536"/>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5" name="文字方塊 4">
            <a:extLst>
              <a:ext uri="{FF2B5EF4-FFF2-40B4-BE49-F238E27FC236}">
                <a16:creationId xmlns:a16="http://schemas.microsoft.com/office/drawing/2014/main" id="{34FC917A-1709-4F14-83D8-0C686E83B374}"/>
              </a:ext>
            </a:extLst>
          </p:cNvPr>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FFC000"/>
                </a:solidFill>
              </a:rPr>
              <a:t>Coating</a:t>
            </a:r>
            <a:endParaRPr lang="zh-TW" altLang="en-US" sz="2000" dirty="0">
              <a:solidFill>
                <a:srgbClr val="FFC000"/>
              </a:solidFill>
            </a:endParaRPr>
          </a:p>
          <a:p>
            <a:pPr algn="r"/>
            <a:endParaRPr lang="zh-TW" altLang="zh-TW" sz="1200" dirty="0">
              <a:solidFill>
                <a:srgbClr val="FFC000"/>
              </a:solidFill>
            </a:endParaRPr>
          </a:p>
        </p:txBody>
      </p:sp>
      <p:sp>
        <p:nvSpPr>
          <p:cNvPr id="6" name="文字方塊 3">
            <a:extLst>
              <a:ext uri="{FF2B5EF4-FFF2-40B4-BE49-F238E27FC236}">
                <a16:creationId xmlns:a16="http://schemas.microsoft.com/office/drawing/2014/main" id="{84712DE4-E100-4E0A-8317-E53B944092E5}"/>
              </a:ext>
            </a:extLst>
          </p:cNvPr>
          <p:cNvSpPr txBox="1"/>
          <p:nvPr/>
        </p:nvSpPr>
        <p:spPr>
          <a:xfrm>
            <a:off x="4270783" y="874502"/>
            <a:ext cx="2204865" cy="432048"/>
          </a:xfrm>
          <a:prstGeom prst="rect">
            <a:avLst/>
          </a:prstGeom>
          <a:noFill/>
        </p:spPr>
        <p:txBody>
          <a:bodyPr wrap="square" rtlCol="0" anchor="ctr" anchorCtr="0">
            <a:noAutofit/>
          </a:bodyPr>
          <a:lstStyle/>
          <a:p>
            <a:r>
              <a:rPr lang="en-US" altLang="zh-TW" sz="1600" b="1" dirty="0">
                <a:solidFill>
                  <a:srgbClr val="FFC000"/>
                </a:solidFill>
              </a:rPr>
              <a:t>PROTECTIVE COATING</a:t>
            </a:r>
            <a:endParaRPr lang="zh-TW" altLang="en-US" sz="1600" b="1" dirty="0">
              <a:solidFill>
                <a:srgbClr val="FFC000"/>
              </a:solidFill>
            </a:endParaRPr>
          </a:p>
          <a:p>
            <a:pPr algn="ctr"/>
            <a:endParaRPr lang="zh-TW" altLang="zh-TW" sz="1600" dirty="0">
              <a:solidFill>
                <a:srgbClr val="FFC000"/>
              </a:solidFill>
            </a:endParaRPr>
          </a:p>
        </p:txBody>
      </p:sp>
      <p:sp>
        <p:nvSpPr>
          <p:cNvPr id="18" name="文字方塊 17">
            <a:extLst>
              <a:ext uri="{FF2B5EF4-FFF2-40B4-BE49-F238E27FC236}">
                <a16:creationId xmlns:a16="http://schemas.microsoft.com/office/drawing/2014/main" id="{D1D8DFDA-8EED-4B79-8A30-69190935C157}"/>
              </a:ext>
            </a:extLst>
          </p:cNvPr>
          <p:cNvSpPr txBox="1"/>
          <p:nvPr/>
        </p:nvSpPr>
        <p:spPr>
          <a:xfrm>
            <a:off x="395914" y="3877862"/>
            <a:ext cx="3541771" cy="830997"/>
          </a:xfrm>
          <a:prstGeom prst="rect">
            <a:avLst/>
          </a:prstGeom>
          <a:solidFill>
            <a:schemeClr val="accent5">
              <a:lumMod val="50000"/>
            </a:schemeClr>
          </a:solidFill>
        </p:spPr>
        <p:txBody>
          <a:bodyPr wrap="square" rtlCol="0">
            <a:spAutoFit/>
          </a:bodyPr>
          <a:lstStyle/>
          <a:p>
            <a:pPr algn="r"/>
            <a:r>
              <a:rPr lang="en-US" altLang="zh-TW" sz="2400" b="1" dirty="0">
                <a:solidFill>
                  <a:schemeClr val="bg1"/>
                </a:solidFill>
                <a:latin typeface="Dotum" pitchFamily="34" charset="-127"/>
                <a:ea typeface="Dotum" pitchFamily="34" charset="-127"/>
              </a:rPr>
              <a:t>Hydron Stone Cleaning &amp; Protective Sealer</a:t>
            </a:r>
            <a:endParaRPr lang="zh-TW" altLang="en-US" sz="2400" b="1" dirty="0">
              <a:solidFill>
                <a:schemeClr val="bg1"/>
              </a:solidFill>
              <a:latin typeface="Dotum" pitchFamily="34" charset="-127"/>
              <a:ea typeface="Dotum" pitchFamily="34" charset="-127"/>
            </a:endParaRPr>
          </a:p>
        </p:txBody>
      </p:sp>
    </p:spTree>
    <p:extLst>
      <p:ext uri="{BB962C8B-B14F-4D97-AF65-F5344CB8AC3E}">
        <p14:creationId xmlns:p14="http://schemas.microsoft.com/office/powerpoint/2010/main" val="93344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Kesford Photo Summary\Waterproofing project\Membrane Application\Membrane _ Skirting.JPG"/>
          <p:cNvPicPr>
            <a:picLocks noChangeAspect="1" noChangeArrowheads="1"/>
          </p:cNvPicPr>
          <p:nvPr/>
        </p:nvPicPr>
        <p:blipFill>
          <a:blip r:embed="rId2" cstate="print"/>
          <a:stretch>
            <a:fillRect/>
          </a:stretch>
        </p:blipFill>
        <p:spPr bwMode="auto">
          <a:xfrm>
            <a:off x="72008" y="1496616"/>
            <a:ext cx="2420888" cy="3096344"/>
          </a:xfrm>
          <a:prstGeom prst="rect">
            <a:avLst/>
          </a:prstGeom>
          <a:noFill/>
          <a:ln>
            <a:noFill/>
          </a:ln>
        </p:spPr>
      </p:pic>
      <p:pic>
        <p:nvPicPr>
          <p:cNvPr id="32" name="Picture 1" descr="H:\KESFORD\ver1\cARECCS\IMG_3195.JPG"/>
          <p:cNvPicPr>
            <a:picLocks noChangeAspect="1" noChangeArrowheads="1"/>
          </p:cNvPicPr>
          <p:nvPr/>
        </p:nvPicPr>
        <p:blipFill>
          <a:blip r:embed="rId3" cstate="print"/>
          <a:stretch>
            <a:fillRect/>
          </a:stretch>
        </p:blipFill>
        <p:spPr bwMode="auto">
          <a:xfrm flipH="1">
            <a:off x="4581128" y="1496616"/>
            <a:ext cx="1824202" cy="1368152"/>
          </a:xfrm>
          <a:prstGeom prst="rect">
            <a:avLst/>
          </a:prstGeom>
          <a:noFill/>
          <a:ln>
            <a:solidFill>
              <a:schemeClr val="tx1">
                <a:lumMod val="50000"/>
                <a:lumOff val="50000"/>
              </a:schemeClr>
            </a:solidFill>
          </a:ln>
        </p:spPr>
      </p:pic>
      <p:pic>
        <p:nvPicPr>
          <p:cNvPr id="14" name="Picture 3" descr="E:\KESFORD\MCP\Macau Job Photos\IMG_3266.JPG"/>
          <p:cNvPicPr>
            <a:picLocks noChangeAspect="1" noChangeArrowheads="1"/>
          </p:cNvPicPr>
          <p:nvPr/>
        </p:nvPicPr>
        <p:blipFill>
          <a:blip r:embed="rId4" cstate="print"/>
          <a:stretch>
            <a:fillRect/>
          </a:stretch>
        </p:blipFill>
        <p:spPr bwMode="auto">
          <a:xfrm>
            <a:off x="5013176" y="6969224"/>
            <a:ext cx="1656184" cy="1656184"/>
          </a:xfrm>
          <a:prstGeom prst="rect">
            <a:avLst/>
          </a:prstGeom>
          <a:noFill/>
        </p:spPr>
      </p:pic>
      <p:pic>
        <p:nvPicPr>
          <p:cNvPr id="31747" name="Picture 3" descr="H:\KESFORD\Flooring System\KMK\Carpark\DSCN0601.JPG"/>
          <p:cNvPicPr>
            <a:picLocks noChangeAspect="1" noChangeArrowheads="1"/>
          </p:cNvPicPr>
          <p:nvPr/>
        </p:nvPicPr>
        <p:blipFill>
          <a:blip r:embed="rId5" cstate="print"/>
          <a:srcRect/>
          <a:stretch>
            <a:fillRect/>
          </a:stretch>
        </p:blipFill>
        <p:spPr bwMode="auto">
          <a:xfrm>
            <a:off x="4581128" y="3152800"/>
            <a:ext cx="1824202" cy="1278975"/>
          </a:xfrm>
          <a:prstGeom prst="rect">
            <a:avLst/>
          </a:prstGeom>
          <a:noFill/>
          <a:ln>
            <a:solidFill>
              <a:schemeClr val="tx1">
                <a:lumMod val="50000"/>
                <a:lumOff val="50000"/>
              </a:schemeClr>
            </a:solidFill>
          </a:ln>
        </p:spPr>
      </p:pic>
      <p:pic>
        <p:nvPicPr>
          <p:cNvPr id="27" name="Picture 1" descr="H:\KESFORD\ver1\cARECCS\IMG_3195.JPG"/>
          <p:cNvPicPr>
            <a:picLocks noChangeAspect="1" noChangeArrowheads="1"/>
          </p:cNvPicPr>
          <p:nvPr/>
        </p:nvPicPr>
        <p:blipFill>
          <a:blip r:embed="rId6" cstate="print"/>
          <a:stretch>
            <a:fillRect/>
          </a:stretch>
        </p:blipFill>
        <p:spPr bwMode="auto">
          <a:xfrm flipH="1">
            <a:off x="2636912" y="1496616"/>
            <a:ext cx="1824204" cy="1368152"/>
          </a:xfrm>
          <a:prstGeom prst="rect">
            <a:avLst/>
          </a:prstGeom>
          <a:noFill/>
          <a:ln>
            <a:solidFill>
              <a:schemeClr val="tx1">
                <a:lumMod val="50000"/>
                <a:lumOff val="50000"/>
              </a:schemeClr>
            </a:solidFill>
          </a:ln>
        </p:spPr>
      </p:pic>
      <p:sp>
        <p:nvSpPr>
          <p:cNvPr id="34" name="TextBox 33"/>
          <p:cNvSpPr txBox="1"/>
          <p:nvPr/>
        </p:nvSpPr>
        <p:spPr>
          <a:xfrm>
            <a:off x="188640" y="4808984"/>
            <a:ext cx="4248472" cy="4508927"/>
          </a:xfrm>
          <a:prstGeom prst="rect">
            <a:avLst/>
          </a:prstGeom>
          <a:noFill/>
        </p:spPr>
        <p:txBody>
          <a:bodyPr wrap="square" rtlCol="0">
            <a:spAutoFit/>
          </a:bodyPr>
          <a:lstStyle/>
          <a:p>
            <a:pPr algn="just"/>
            <a:r>
              <a:rPr lang="en-US" altLang="zh-TW" sz="1400" b="1" dirty="0"/>
              <a:t>Project Description</a:t>
            </a:r>
          </a:p>
          <a:p>
            <a:pPr algn="just"/>
            <a:r>
              <a:rPr lang="en-US" altLang="zh-TW" sz="1000" dirty="0"/>
              <a:t>Caritas Medical Centre was founded in 1964. It is an acute general hospital with 1,019 beds that provides 24-hour Accident and Emergency Services and a full range of acute, extended care, ambulatory and community medical services for approximately 360,000 people in the northwestern part of Kowloon. </a:t>
            </a:r>
          </a:p>
          <a:p>
            <a:pPr algn="just"/>
            <a:endParaRPr lang="en-US" altLang="zh-TW" sz="1000" dirty="0"/>
          </a:p>
          <a:p>
            <a:pPr algn="just"/>
            <a:r>
              <a:rPr lang="zh-TW" altLang="zh-TW" sz="1000" dirty="0"/>
              <a:t>To meet the ever increasing demand and expectation in medical services, Caritas Medical Centre has started a major re-development project which ha</a:t>
            </a:r>
            <a:r>
              <a:rPr lang="en-GB" altLang="zh-TW" sz="1000" dirty="0"/>
              <a:t>d</a:t>
            </a:r>
            <a:r>
              <a:rPr lang="zh-TW" altLang="zh-TW" sz="1000" dirty="0"/>
              <a:t> its phase I completed in 2002 - a 14-storey new block, Wai Shun Block, for accommodating all acute services. Planning for re-development of the rest of the facilities of the hospital (phase II - ambulatory, rehabilitation and supporting services) has </a:t>
            </a:r>
            <a:r>
              <a:rPr lang="en-US" altLang="zh-TW" sz="1000" dirty="0"/>
              <a:t>been completed in </a:t>
            </a:r>
            <a:r>
              <a:rPr lang="zh-TW" altLang="zh-TW" sz="1000" dirty="0"/>
              <a:t>201</a:t>
            </a:r>
            <a:r>
              <a:rPr lang="en-US" altLang="zh-TW" sz="1000" dirty="0"/>
              <a:t>4</a:t>
            </a:r>
            <a:r>
              <a:rPr lang="zh-TW" altLang="zh-TW" sz="1000" dirty="0"/>
              <a:t>.</a:t>
            </a:r>
            <a:endParaRPr lang="en-US" altLang="zh-TW" sz="1000" dirty="0"/>
          </a:p>
          <a:p>
            <a:pPr algn="just"/>
            <a:endParaRPr lang="en-US" altLang="zh-TW" sz="1100" dirty="0"/>
          </a:p>
          <a:p>
            <a:pPr algn="just"/>
            <a:r>
              <a:rPr lang="en-US" altLang="zh-TW" sz="1400" b="1" dirty="0"/>
              <a:t>Scope of Work</a:t>
            </a:r>
          </a:p>
          <a:p>
            <a:pPr algn="just"/>
            <a:r>
              <a:rPr lang="en-US" altLang="zh-TW" sz="1000" b="1" dirty="0"/>
              <a:t>Kesford (Hong Kong) Ltd. </a:t>
            </a:r>
            <a:r>
              <a:rPr lang="en-US" altLang="zh-TW" sz="1000" dirty="0"/>
              <a:t>was responsible for the supply and installation of over 20,000s.m. of basement tanking, roofing, water tank &amp; internal wet area waterproofing works, as well as the installation of all floor hardener and epoxy self leveling works. We provided the monolithic waterproof &amp; floor hardener system applied by dry shake powder trowel method onto the car park floor and ramp surfaces with over 6,000s.m. </a:t>
            </a:r>
          </a:p>
          <a:p>
            <a:pPr algn="just"/>
            <a:endParaRPr lang="en-US" altLang="zh-TW" sz="1000" dirty="0"/>
          </a:p>
          <a:p>
            <a:pPr algn="just"/>
            <a:r>
              <a:rPr lang="en-US" altLang="zh-TW" sz="1000" dirty="0"/>
              <a:t>And our Heavy Duty Epoxy Self Level and Anti Skid Flooring System has  also been applied to the captioned car park and plant room floor surface with over 10,000s.m.   </a:t>
            </a:r>
            <a:endParaRPr lang="zh-TW" altLang="zh-TW" sz="1000" dirty="0"/>
          </a:p>
          <a:p>
            <a:pPr algn="just"/>
            <a:endParaRPr lang="zh-TW" altLang="en-US" dirty="0"/>
          </a:p>
        </p:txBody>
      </p:sp>
      <p:sp>
        <p:nvSpPr>
          <p:cNvPr id="24" name="Rectangle 23"/>
          <p:cNvSpPr/>
          <p:nvPr/>
        </p:nvSpPr>
        <p:spPr>
          <a:xfrm>
            <a:off x="0" y="920552"/>
            <a:ext cx="39330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i="1" dirty="0">
                <a:solidFill>
                  <a:schemeClr val="tx1">
                    <a:lumMod val="50000"/>
                    <a:lumOff val="50000"/>
                  </a:schemeClr>
                </a:solidFill>
              </a:rPr>
              <a:t>Caritas Medical Centre Phase 2</a:t>
            </a:r>
          </a:p>
        </p:txBody>
      </p:sp>
      <p:sp>
        <p:nvSpPr>
          <p:cNvPr id="26" name="TextBox 25"/>
          <p:cNvSpPr txBox="1"/>
          <p:nvPr/>
        </p:nvSpPr>
        <p:spPr>
          <a:xfrm>
            <a:off x="2636912" y="2864768"/>
            <a:ext cx="3384376" cy="246221"/>
          </a:xfrm>
          <a:prstGeom prst="rect">
            <a:avLst/>
          </a:prstGeom>
          <a:noFill/>
        </p:spPr>
        <p:txBody>
          <a:bodyPr wrap="square" rtlCol="0">
            <a:spAutoFit/>
          </a:bodyPr>
          <a:lstStyle/>
          <a:p>
            <a:pPr>
              <a:buFont typeface="Arial" pitchFamily="34" charset="0"/>
              <a:buChar char="•"/>
            </a:pPr>
            <a:r>
              <a:rPr lang="en-US" altLang="zh-TW" sz="1000" b="1" i="1" dirty="0"/>
              <a:t>Monolithic Waterproofing &amp; Floor Hardener</a:t>
            </a:r>
          </a:p>
        </p:txBody>
      </p:sp>
      <p:sp>
        <p:nvSpPr>
          <p:cNvPr id="33" name="TextBox 32"/>
          <p:cNvSpPr txBox="1"/>
          <p:nvPr/>
        </p:nvSpPr>
        <p:spPr>
          <a:xfrm>
            <a:off x="188640" y="9273480"/>
            <a:ext cx="6525344" cy="261610"/>
          </a:xfrm>
          <a:prstGeom prst="rect">
            <a:avLst/>
          </a:prstGeom>
          <a:solidFill>
            <a:schemeClr val="bg1">
              <a:lumMod val="65000"/>
            </a:schemeClr>
          </a:solidFill>
        </p:spPr>
        <p:txBody>
          <a:bodyPr wrap="square" rtlCol="0">
            <a:spAutoFit/>
          </a:bodyPr>
          <a:lstStyle/>
          <a:p>
            <a:r>
              <a:rPr lang="en-US" altLang="zh-TW" sz="1100" dirty="0">
                <a:solidFill>
                  <a:schemeClr val="accent1"/>
                </a:solidFill>
              </a:rPr>
              <a:t>BASEMENT TANKING    *  WATERPROOFING    *     FLOOR HARDENER   *    FLOOR COATING  *  SELF-LEVELING</a:t>
            </a:r>
            <a:endParaRPr lang="zh-TW" altLang="en-US" sz="1100" dirty="0">
              <a:solidFill>
                <a:schemeClr val="accent1"/>
              </a:solidFill>
            </a:endParaRPr>
          </a:p>
        </p:txBody>
      </p:sp>
      <p:sp>
        <p:nvSpPr>
          <p:cNvPr id="31" name="Rectangle 30"/>
          <p:cNvSpPr/>
          <p:nvPr/>
        </p:nvSpPr>
        <p:spPr>
          <a:xfrm flipV="1">
            <a:off x="3401616" y="776536"/>
            <a:ext cx="3312368" cy="457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lumMod val="50000"/>
                  <a:lumOff val="50000"/>
                </a:schemeClr>
              </a:solidFill>
            </a:endParaRPr>
          </a:p>
        </p:txBody>
      </p:sp>
      <p:sp>
        <p:nvSpPr>
          <p:cNvPr id="42" name="TextBox 41"/>
          <p:cNvSpPr txBox="1"/>
          <p:nvPr/>
        </p:nvSpPr>
        <p:spPr>
          <a:xfrm>
            <a:off x="0" y="-15552"/>
            <a:ext cx="2276872" cy="464156"/>
          </a:xfrm>
          <a:prstGeom prst="rect">
            <a:avLst/>
          </a:prstGeom>
          <a:solidFill>
            <a:schemeClr val="bg1">
              <a:lumMod val="65000"/>
            </a:schemeClr>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43" name="文字方塊 3"/>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chemeClr val="tx1">
                    <a:lumMod val="50000"/>
                    <a:lumOff val="50000"/>
                  </a:schemeClr>
                </a:solidFill>
              </a:rPr>
              <a:t>Flooring System</a:t>
            </a:r>
            <a:endParaRPr lang="zh-TW" altLang="en-US" sz="2000" dirty="0">
              <a:solidFill>
                <a:schemeClr val="tx1">
                  <a:lumMod val="50000"/>
                  <a:lumOff val="50000"/>
                </a:schemeClr>
              </a:solidFill>
            </a:endParaRPr>
          </a:p>
          <a:p>
            <a:pPr algn="r"/>
            <a:endParaRPr lang="zh-TW" altLang="zh-TW" sz="1200" dirty="0">
              <a:solidFill>
                <a:schemeClr val="tx1">
                  <a:lumMod val="50000"/>
                  <a:lumOff val="50000"/>
                </a:schemeClr>
              </a:solidFill>
            </a:endParaRPr>
          </a:p>
        </p:txBody>
      </p:sp>
      <p:pic>
        <p:nvPicPr>
          <p:cNvPr id="44"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636912" y="3152800"/>
            <a:ext cx="1800200" cy="1296145"/>
          </a:xfrm>
          <a:prstGeom prst="rect">
            <a:avLst/>
          </a:prstGeom>
          <a:noFill/>
          <a:ln>
            <a:solidFill>
              <a:schemeClr val="tx1">
                <a:lumMod val="50000"/>
                <a:lumOff val="50000"/>
              </a:schemeClr>
            </a:solidFill>
          </a:ln>
        </p:spPr>
      </p:pic>
      <p:sp>
        <p:nvSpPr>
          <p:cNvPr id="46" name="TextBox 45"/>
          <p:cNvSpPr txBox="1"/>
          <p:nvPr/>
        </p:nvSpPr>
        <p:spPr>
          <a:xfrm>
            <a:off x="2636912" y="4448944"/>
            <a:ext cx="3384376" cy="246221"/>
          </a:xfrm>
          <a:prstGeom prst="rect">
            <a:avLst/>
          </a:prstGeom>
          <a:noFill/>
        </p:spPr>
        <p:txBody>
          <a:bodyPr wrap="square" rtlCol="0">
            <a:spAutoFit/>
          </a:bodyPr>
          <a:lstStyle/>
          <a:p>
            <a:pPr>
              <a:buFont typeface="Arial" pitchFamily="34" charset="0"/>
              <a:buChar char="•"/>
            </a:pPr>
            <a:r>
              <a:rPr lang="en-US" altLang="zh-TW" sz="1000" b="1" i="1" dirty="0"/>
              <a:t>Heavy Duty Anti-Skid Epoxy Floor Coating </a:t>
            </a:r>
          </a:p>
        </p:txBody>
      </p:sp>
      <p:pic>
        <p:nvPicPr>
          <p:cNvPr id="48" name="Picture 2" descr="https://encrypted-tbn1.gstatic.com/images?q=tbn:ANd9GcTQYrgaWXYl5ZeGZvH33Mk8s3H0iplPlHm2pS6Qw6lZZfnzc4ku2g"/>
          <p:cNvPicPr>
            <a:picLocks noChangeAspect="1" noChangeArrowheads="1"/>
          </p:cNvPicPr>
          <p:nvPr/>
        </p:nvPicPr>
        <p:blipFill>
          <a:blip r:embed="rId8" cstate="print"/>
          <a:srcRect/>
          <a:stretch>
            <a:fillRect/>
          </a:stretch>
        </p:blipFill>
        <p:spPr bwMode="auto">
          <a:xfrm>
            <a:off x="5085184" y="4953000"/>
            <a:ext cx="1368152" cy="1748196"/>
          </a:xfrm>
          <a:prstGeom prst="rect">
            <a:avLst/>
          </a:prstGeom>
          <a:noFill/>
        </p:spPr>
      </p:pic>
    </p:spTree>
    <p:extLst>
      <p:ext uri="{BB962C8B-B14F-4D97-AF65-F5344CB8AC3E}">
        <p14:creationId xmlns:p14="http://schemas.microsoft.com/office/powerpoint/2010/main" val="1935375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IMG_6121.JPG"/>
          <p:cNvPicPr>
            <a:picLocks noChangeAspect="1"/>
          </p:cNvPicPr>
          <p:nvPr/>
        </p:nvPicPr>
        <p:blipFill>
          <a:blip r:embed="rId2" cstate="print"/>
          <a:stretch>
            <a:fillRect/>
          </a:stretch>
        </p:blipFill>
        <p:spPr>
          <a:xfrm>
            <a:off x="3861048" y="5385048"/>
            <a:ext cx="2808312" cy="4212470"/>
          </a:xfrm>
          <a:prstGeom prst="rect">
            <a:avLst/>
          </a:prstGeom>
          <a:ln>
            <a:solidFill>
              <a:schemeClr val="tx1">
                <a:lumMod val="50000"/>
                <a:lumOff val="50000"/>
              </a:schemeClr>
            </a:solidFill>
          </a:ln>
        </p:spPr>
      </p:pic>
      <p:pic>
        <p:nvPicPr>
          <p:cNvPr id="18" name="Picture 3" descr="IMG_6121.JPG"/>
          <p:cNvPicPr>
            <a:picLocks noChangeAspect="1"/>
          </p:cNvPicPr>
          <p:nvPr/>
        </p:nvPicPr>
        <p:blipFill>
          <a:blip r:embed="rId3" cstate="print">
            <a:lum bright="16000" contrast="42000"/>
          </a:blip>
          <a:stretch>
            <a:fillRect/>
          </a:stretch>
        </p:blipFill>
        <p:spPr>
          <a:xfrm flipH="1">
            <a:off x="235472" y="1064568"/>
            <a:ext cx="3423601" cy="2448272"/>
          </a:xfrm>
          <a:prstGeom prst="rect">
            <a:avLst/>
          </a:prstGeom>
          <a:ln>
            <a:noFill/>
          </a:ln>
        </p:spPr>
      </p:pic>
      <p:pic>
        <p:nvPicPr>
          <p:cNvPr id="11" name="Picture 2" descr="C:\Users\Kes_Andrew\Desktop\SELECTED POLYUREA\MACAU\IMG_0098.JPG"/>
          <p:cNvPicPr>
            <a:picLocks noChangeAspect="1" noChangeArrowheads="1"/>
          </p:cNvPicPr>
          <p:nvPr/>
        </p:nvPicPr>
        <p:blipFill>
          <a:blip r:embed="rId4" cstate="print"/>
          <a:stretch>
            <a:fillRect/>
          </a:stretch>
        </p:blipFill>
        <p:spPr bwMode="auto">
          <a:xfrm>
            <a:off x="3891574" y="1136576"/>
            <a:ext cx="2747260" cy="1831507"/>
          </a:xfrm>
          <a:prstGeom prst="rect">
            <a:avLst/>
          </a:prstGeom>
          <a:noFill/>
          <a:ln>
            <a:solidFill>
              <a:schemeClr val="tx1">
                <a:lumMod val="50000"/>
                <a:lumOff val="50000"/>
              </a:schemeClr>
            </a:solidFill>
          </a:ln>
        </p:spPr>
      </p:pic>
      <p:sp>
        <p:nvSpPr>
          <p:cNvPr id="5" name="Rectangle 4"/>
          <p:cNvSpPr/>
          <p:nvPr/>
        </p:nvSpPr>
        <p:spPr>
          <a:xfrm flipV="1">
            <a:off x="3401616" y="776536"/>
            <a:ext cx="331236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FF000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0" name="文字方塊 3"/>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FF0000"/>
                </a:solidFill>
              </a:rPr>
              <a:t>Expansion Joint</a:t>
            </a:r>
            <a:endParaRPr lang="zh-TW" altLang="en-US" sz="2000" dirty="0">
              <a:solidFill>
                <a:srgbClr val="FF0000"/>
              </a:solidFill>
            </a:endParaRPr>
          </a:p>
          <a:p>
            <a:pPr algn="r"/>
            <a:endParaRPr lang="zh-TW" altLang="zh-TW" sz="1200" dirty="0">
              <a:solidFill>
                <a:srgbClr val="FF0000"/>
              </a:solidFill>
            </a:endParaRPr>
          </a:p>
        </p:txBody>
      </p:sp>
      <p:sp>
        <p:nvSpPr>
          <p:cNvPr id="13" name="TextBox 12"/>
          <p:cNvSpPr txBox="1"/>
          <p:nvPr/>
        </p:nvSpPr>
        <p:spPr>
          <a:xfrm>
            <a:off x="260648" y="6537176"/>
            <a:ext cx="3456384" cy="1461939"/>
          </a:xfrm>
          <a:prstGeom prst="rect">
            <a:avLst/>
          </a:prstGeom>
          <a:noFill/>
          <a:ln>
            <a:noFill/>
          </a:ln>
        </p:spPr>
        <p:txBody>
          <a:bodyPr wrap="square" rtlCol="0">
            <a:spAutoFit/>
          </a:bodyPr>
          <a:lstStyle/>
          <a:p>
            <a:r>
              <a:rPr lang="en-US" altLang="zh-TW" sz="1200" b="1" dirty="0"/>
              <a:t>Selected Job References</a:t>
            </a:r>
          </a:p>
          <a:p>
            <a:endParaRPr lang="en-US" altLang="zh-TW" sz="1100" dirty="0"/>
          </a:p>
          <a:p>
            <a:pPr>
              <a:buFont typeface="Wingdings" pitchFamily="2" charset="2"/>
              <a:buChar char="u"/>
            </a:pPr>
            <a:r>
              <a:rPr lang="en-US" altLang="zh-TW" sz="1100" i="1" dirty="0"/>
              <a:t>   </a:t>
            </a:r>
            <a:r>
              <a:rPr lang="en-US" altLang="zh-TW" sz="1100" dirty="0"/>
              <a:t>Tuen Mun Hospital, N.T.</a:t>
            </a:r>
          </a:p>
          <a:p>
            <a:pPr>
              <a:buFont typeface="Wingdings" pitchFamily="2" charset="2"/>
              <a:buChar char="u"/>
            </a:pPr>
            <a:r>
              <a:rPr lang="en-US" altLang="zh-TW" sz="1100" b="1" dirty="0"/>
              <a:t>   </a:t>
            </a:r>
            <a:r>
              <a:rPr lang="en-US" altLang="zh-TW" sz="1100" dirty="0"/>
              <a:t>Lei Muk Shue Estate Phase 3</a:t>
            </a:r>
          </a:p>
          <a:p>
            <a:pPr>
              <a:buFont typeface="Wingdings" pitchFamily="2" charset="2"/>
              <a:buChar char="u"/>
            </a:pPr>
            <a:r>
              <a:rPr lang="en-US" altLang="zh-TW" sz="1100" dirty="0"/>
              <a:t>   Lei Yue Mun Phase 2</a:t>
            </a:r>
          </a:p>
          <a:p>
            <a:pPr>
              <a:buFont typeface="Wingdings" pitchFamily="2" charset="2"/>
              <a:buChar char="u"/>
            </a:pPr>
            <a:r>
              <a:rPr lang="en-US" altLang="zh-TW" sz="1100" dirty="0"/>
              <a:t>   Hammer Hill Road Park, Kowloon</a:t>
            </a:r>
          </a:p>
          <a:p>
            <a:pPr>
              <a:buFont typeface="Wingdings" pitchFamily="2" charset="2"/>
              <a:buChar char="u"/>
            </a:pPr>
            <a:r>
              <a:rPr lang="en-US" altLang="zh-TW" sz="1100" dirty="0"/>
              <a:t>   Sands Casino Phase 2, Macau</a:t>
            </a:r>
          </a:p>
          <a:p>
            <a:pPr>
              <a:buFont typeface="Wingdings" pitchFamily="2" charset="2"/>
              <a:buChar char="u"/>
            </a:pPr>
            <a:r>
              <a:rPr lang="en-US" altLang="zh-TW" sz="1100" dirty="0"/>
              <a:t>   One Grantai, Taipa Macau</a:t>
            </a:r>
          </a:p>
        </p:txBody>
      </p:sp>
      <p:pic>
        <p:nvPicPr>
          <p:cNvPr id="14" name="Picture 3" descr="IMG_6121.JPG"/>
          <p:cNvPicPr>
            <a:picLocks noChangeAspect="1"/>
          </p:cNvPicPr>
          <p:nvPr/>
        </p:nvPicPr>
        <p:blipFill>
          <a:blip r:embed="rId5" cstate="print"/>
          <a:stretch>
            <a:fillRect/>
          </a:stretch>
        </p:blipFill>
        <p:spPr>
          <a:xfrm>
            <a:off x="3861048" y="3224808"/>
            <a:ext cx="2802705" cy="1868470"/>
          </a:xfrm>
          <a:prstGeom prst="rect">
            <a:avLst/>
          </a:prstGeom>
          <a:ln>
            <a:solidFill>
              <a:schemeClr val="tx1">
                <a:lumMod val="50000"/>
                <a:lumOff val="50000"/>
              </a:schemeClr>
            </a:solidFill>
          </a:ln>
        </p:spPr>
      </p:pic>
      <p:sp>
        <p:nvSpPr>
          <p:cNvPr id="23" name="文字方塊 29"/>
          <p:cNvSpPr txBox="1"/>
          <p:nvPr/>
        </p:nvSpPr>
        <p:spPr>
          <a:xfrm>
            <a:off x="188640" y="3584848"/>
            <a:ext cx="3096344" cy="1369606"/>
          </a:xfrm>
          <a:prstGeom prst="rect">
            <a:avLst/>
          </a:prstGeom>
          <a:noFill/>
        </p:spPr>
        <p:txBody>
          <a:bodyPr wrap="square" rtlCol="0">
            <a:spAutoFit/>
          </a:bodyPr>
          <a:lstStyle/>
          <a:p>
            <a:r>
              <a:rPr lang="it-IT" altLang="zh-TW" sz="1400" b="1" dirty="0"/>
              <a:t>HSBC DATA CENTRE </a:t>
            </a:r>
          </a:p>
          <a:p>
            <a:r>
              <a:rPr lang="it-IT" altLang="zh-TW" sz="1400" b="1" dirty="0"/>
              <a:t>Tseung Kwan O, Hong Kong</a:t>
            </a:r>
          </a:p>
          <a:p>
            <a:endParaRPr lang="en-US" altLang="zh-TW" sz="1100" b="1" dirty="0"/>
          </a:p>
          <a:p>
            <a:r>
              <a:rPr lang="en-US" altLang="zh-TW" sz="1100" b="1" dirty="0"/>
              <a:t>Contractor : 	</a:t>
            </a:r>
            <a:r>
              <a:rPr lang="en-US" altLang="zh-TW" sz="1100" dirty="0"/>
              <a:t>Hsin Chong Construction Ltd.</a:t>
            </a:r>
          </a:p>
          <a:p>
            <a:r>
              <a:rPr lang="en-US" altLang="zh-TW" sz="1100" b="1" dirty="0"/>
              <a:t>Architect : 	</a:t>
            </a:r>
            <a:r>
              <a:rPr lang="en-US" altLang="zh-TW" sz="1100" dirty="0"/>
              <a:t>L &amp; O</a:t>
            </a:r>
            <a:endParaRPr lang="en-US" altLang="zh-HK" sz="1100" dirty="0"/>
          </a:p>
          <a:p>
            <a:r>
              <a:rPr lang="en-US" altLang="zh-TW" sz="1100" b="1" dirty="0"/>
              <a:t>Client : 	</a:t>
            </a:r>
            <a:r>
              <a:rPr lang="en-US" altLang="zh-TW" sz="1100" dirty="0"/>
              <a:t>HSBC</a:t>
            </a:r>
            <a:endParaRPr lang="en-US" altLang="zh-HK" sz="1100" dirty="0"/>
          </a:p>
          <a:p>
            <a:r>
              <a:rPr lang="en-US" altLang="zh-TW" sz="1100" b="1" dirty="0"/>
              <a:t>Treated Area:	</a:t>
            </a:r>
            <a:r>
              <a:rPr lang="en-US" altLang="zh-TW" sz="1100" dirty="0"/>
              <a:t>1,2000m.r.</a:t>
            </a:r>
          </a:p>
        </p:txBody>
      </p:sp>
      <p:sp>
        <p:nvSpPr>
          <p:cNvPr id="15" name="Rectangle 14"/>
          <p:cNvSpPr/>
          <p:nvPr/>
        </p:nvSpPr>
        <p:spPr>
          <a:xfrm>
            <a:off x="0" y="6275432"/>
            <a:ext cx="20608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TextBox 16"/>
          <p:cNvSpPr txBox="1"/>
          <p:nvPr/>
        </p:nvSpPr>
        <p:spPr>
          <a:xfrm>
            <a:off x="3933056" y="9561512"/>
            <a:ext cx="2664296" cy="400110"/>
          </a:xfrm>
          <a:prstGeom prst="rect">
            <a:avLst/>
          </a:prstGeom>
          <a:noFill/>
        </p:spPr>
        <p:txBody>
          <a:bodyPr wrap="square" rtlCol="0">
            <a:spAutoFit/>
          </a:bodyPr>
          <a:lstStyle/>
          <a:p>
            <a:pPr>
              <a:buFont typeface="Arial" pitchFamily="34" charset="0"/>
              <a:buChar char="•"/>
            </a:pPr>
            <a:r>
              <a:rPr lang="en-US" altLang="zh-TW" sz="1000" i="1" dirty="0"/>
              <a:t> Chai Wan Youth Campus, Hong Kong</a:t>
            </a:r>
          </a:p>
          <a:p>
            <a:pPr>
              <a:buFont typeface="Arial" pitchFamily="34" charset="0"/>
              <a:buChar char="•"/>
            </a:pPr>
            <a:endParaRPr lang="zh-TW" altLang="en-US" sz="1000" dirty="0"/>
          </a:p>
        </p:txBody>
      </p:sp>
      <p:sp>
        <p:nvSpPr>
          <p:cNvPr id="19" name="TextBox 18"/>
          <p:cNvSpPr txBox="1"/>
          <p:nvPr/>
        </p:nvSpPr>
        <p:spPr>
          <a:xfrm>
            <a:off x="3789040" y="5119082"/>
            <a:ext cx="3168352" cy="553998"/>
          </a:xfrm>
          <a:prstGeom prst="rect">
            <a:avLst/>
          </a:prstGeom>
          <a:noFill/>
        </p:spPr>
        <p:txBody>
          <a:bodyPr wrap="square" rtlCol="0">
            <a:spAutoFit/>
          </a:bodyPr>
          <a:lstStyle/>
          <a:p>
            <a:pPr>
              <a:buFont typeface="Arial" pitchFamily="34" charset="0"/>
              <a:buChar char="•"/>
            </a:pPr>
            <a:r>
              <a:rPr lang="en-US" altLang="zh-TW" sz="1000" i="1" dirty="0"/>
              <a:t>  </a:t>
            </a:r>
            <a:r>
              <a:rPr lang="en-US" altLang="zh-TW" sz="1000" dirty="0"/>
              <a:t>Private Independent School At Kong Siu Wan Tsuen</a:t>
            </a:r>
            <a:endParaRPr lang="en-US" altLang="zh-TW" sz="1000" i="1" dirty="0"/>
          </a:p>
          <a:p>
            <a:pPr>
              <a:buFont typeface="Arial" pitchFamily="34" charset="0"/>
              <a:buChar char="•"/>
            </a:pPr>
            <a:endParaRPr lang="en-US" altLang="zh-TW" sz="1000" i="1" dirty="0"/>
          </a:p>
          <a:p>
            <a:pPr>
              <a:buFont typeface="Arial" pitchFamily="34" charset="0"/>
              <a:buChar char="•"/>
            </a:pPr>
            <a:endParaRPr lang="zh-TW" altLang="en-US" sz="1000" dirty="0"/>
          </a:p>
        </p:txBody>
      </p:sp>
      <p:sp>
        <p:nvSpPr>
          <p:cNvPr id="21" name="Rectangle 20"/>
          <p:cNvSpPr/>
          <p:nvPr/>
        </p:nvSpPr>
        <p:spPr>
          <a:xfrm>
            <a:off x="3861048" y="2936776"/>
            <a:ext cx="3429000" cy="253916"/>
          </a:xfrm>
          <a:prstGeom prst="rect">
            <a:avLst/>
          </a:prstGeom>
        </p:spPr>
        <p:txBody>
          <a:bodyPr>
            <a:spAutoFit/>
          </a:bodyPr>
          <a:lstStyle/>
          <a:p>
            <a:pPr>
              <a:buFont typeface="Arial" pitchFamily="34" charset="0"/>
              <a:buChar char="•"/>
            </a:pPr>
            <a:r>
              <a:rPr lang="en-US" altLang="zh-TW" sz="1000" i="1" dirty="0"/>
              <a:t> </a:t>
            </a:r>
            <a:r>
              <a:rPr lang="en-US" altLang="zh-TW" sz="1000" dirty="0"/>
              <a:t>Shek Pai Wan Phase 1 &amp; Phase 2</a:t>
            </a:r>
            <a:endParaRPr lang="en-US" altLang="zh-TW" sz="1000" i="1" dirty="0"/>
          </a:p>
        </p:txBody>
      </p:sp>
      <p:pic>
        <p:nvPicPr>
          <p:cNvPr id="22" name="Picture 3" descr="IMG_6121.JPG"/>
          <p:cNvPicPr>
            <a:picLocks noChangeAspect="1"/>
          </p:cNvPicPr>
          <p:nvPr/>
        </p:nvPicPr>
        <p:blipFill>
          <a:blip r:embed="rId6" cstate="print"/>
          <a:stretch>
            <a:fillRect/>
          </a:stretch>
        </p:blipFill>
        <p:spPr>
          <a:xfrm>
            <a:off x="260648" y="5182895"/>
            <a:ext cx="1132863" cy="86409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chemeClr val="bg2">
              <a:lumMod val="50000"/>
            </a:schemeClr>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pic>
        <p:nvPicPr>
          <p:cNvPr id="25" name="Picture 2"/>
          <p:cNvPicPr>
            <a:picLocks noChangeAspect="1" noChangeArrowheads="1"/>
          </p:cNvPicPr>
          <p:nvPr/>
        </p:nvPicPr>
        <p:blipFill>
          <a:blip r:embed="rId2" cstate="print"/>
          <a:stretch>
            <a:fillRect/>
          </a:stretch>
        </p:blipFill>
        <p:spPr bwMode="auto">
          <a:xfrm>
            <a:off x="2276872" y="4160912"/>
            <a:ext cx="2352261" cy="1656184"/>
          </a:xfrm>
          <a:prstGeom prst="rect">
            <a:avLst/>
          </a:prstGeom>
          <a:noFill/>
          <a:effectLst/>
        </p:spPr>
      </p:pic>
      <p:sp>
        <p:nvSpPr>
          <p:cNvPr id="36" name="Rectangle 35"/>
          <p:cNvSpPr/>
          <p:nvPr/>
        </p:nvSpPr>
        <p:spPr>
          <a:xfrm flipV="1">
            <a:off x="-27384" y="6105128"/>
            <a:ext cx="3312368"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3"/>
          <p:cNvSpPr txBox="1"/>
          <p:nvPr/>
        </p:nvSpPr>
        <p:spPr>
          <a:xfrm>
            <a:off x="3717032" y="272480"/>
            <a:ext cx="3024336" cy="504056"/>
          </a:xfrm>
          <a:prstGeom prst="rect">
            <a:avLst/>
          </a:prstGeom>
          <a:noFill/>
        </p:spPr>
        <p:txBody>
          <a:bodyPr wrap="square" rtlCol="0" anchor="ctr" anchorCtr="0">
            <a:noAutofit/>
          </a:bodyPr>
          <a:lstStyle/>
          <a:p>
            <a:pPr algn="r"/>
            <a:r>
              <a:rPr lang="en-US" altLang="zh-TW" sz="2000" dirty="0">
                <a:solidFill>
                  <a:schemeClr val="bg2">
                    <a:lumMod val="50000"/>
                  </a:schemeClr>
                </a:solidFill>
              </a:rPr>
              <a:t>Re-roofing</a:t>
            </a:r>
            <a:endParaRPr lang="zh-TW" altLang="en-US" sz="2000" dirty="0">
              <a:solidFill>
                <a:schemeClr val="bg2">
                  <a:lumMod val="50000"/>
                </a:schemeClr>
              </a:solidFill>
            </a:endParaRPr>
          </a:p>
          <a:p>
            <a:pPr algn="ctr"/>
            <a:endParaRPr lang="zh-TW" altLang="zh-TW" sz="1200" dirty="0">
              <a:solidFill>
                <a:schemeClr val="bg2">
                  <a:lumMod val="50000"/>
                </a:schemeClr>
              </a:solidFill>
            </a:endParaRPr>
          </a:p>
        </p:txBody>
      </p:sp>
      <p:sp>
        <p:nvSpPr>
          <p:cNvPr id="27" name="Rectangle 14"/>
          <p:cNvSpPr/>
          <p:nvPr/>
        </p:nvSpPr>
        <p:spPr>
          <a:xfrm flipV="1">
            <a:off x="3401616" y="658809"/>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Picture 2"/>
          <p:cNvPicPr>
            <a:picLocks noChangeAspect="1" noChangeArrowheads="1"/>
          </p:cNvPicPr>
          <p:nvPr/>
        </p:nvPicPr>
        <p:blipFill>
          <a:blip r:embed="rId3" cstate="print"/>
          <a:stretch>
            <a:fillRect/>
          </a:stretch>
        </p:blipFill>
        <p:spPr bwMode="auto">
          <a:xfrm>
            <a:off x="3473624" y="726005"/>
            <a:ext cx="390877" cy="410571"/>
          </a:xfrm>
          <a:prstGeom prst="rect">
            <a:avLst/>
          </a:prstGeom>
          <a:noFill/>
          <a:ln w="9525">
            <a:noFill/>
            <a:miter lim="800000"/>
            <a:headEnd/>
            <a:tailEnd/>
          </a:ln>
        </p:spPr>
      </p:pic>
      <p:sp>
        <p:nvSpPr>
          <p:cNvPr id="30" name="文字方塊 3"/>
          <p:cNvSpPr txBox="1"/>
          <p:nvPr/>
        </p:nvSpPr>
        <p:spPr>
          <a:xfrm>
            <a:off x="3573016" y="776536"/>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sp>
        <p:nvSpPr>
          <p:cNvPr id="39" name="文字方塊 29"/>
          <p:cNvSpPr txBox="1"/>
          <p:nvPr/>
        </p:nvSpPr>
        <p:spPr>
          <a:xfrm>
            <a:off x="0" y="6177136"/>
            <a:ext cx="5157192" cy="1138773"/>
          </a:xfrm>
          <a:prstGeom prst="rect">
            <a:avLst/>
          </a:prstGeom>
          <a:noFill/>
        </p:spPr>
        <p:txBody>
          <a:bodyPr wrap="square" rtlCol="0">
            <a:spAutoFit/>
          </a:bodyPr>
          <a:lstStyle/>
          <a:p>
            <a:r>
              <a:rPr lang="en-US" altLang="zh-TW" sz="1100" b="1" dirty="0"/>
              <a:t>Client : 	</a:t>
            </a:r>
            <a:r>
              <a:rPr lang="en-US" altLang="zh-TW" sz="1100" dirty="0"/>
              <a:t>Architectural Services Department (PSB)</a:t>
            </a:r>
          </a:p>
          <a:p>
            <a:r>
              <a:rPr lang="en-US" altLang="zh-TW" sz="1100" b="1" dirty="0"/>
              <a:t>Contractor : 	</a:t>
            </a:r>
            <a:r>
              <a:rPr lang="en-US" altLang="zh-TW" sz="1100" dirty="0"/>
              <a:t>Able Engineering Co. Ltd.</a:t>
            </a:r>
          </a:p>
          <a:p>
            <a:r>
              <a:rPr lang="en-US" altLang="zh-TW" sz="1100" b="1" dirty="0"/>
              <a:t>Area: 	</a:t>
            </a:r>
            <a:r>
              <a:rPr lang="en-US" altLang="zh-TW" sz="1100" dirty="0"/>
              <a:t>Existing Metal Roof Surface w/ Type AII Sheet Membrane</a:t>
            </a:r>
          </a:p>
          <a:p>
            <a:r>
              <a:rPr lang="en-US" altLang="zh-TW" sz="1100" b="1" dirty="0"/>
              <a:t>Treated : 	</a:t>
            </a:r>
            <a:r>
              <a:rPr lang="en-US" altLang="zh-TW" sz="1100" dirty="0"/>
              <a:t>3,000s.m</a:t>
            </a:r>
          </a:p>
          <a:p>
            <a:endParaRPr lang="en-US" altLang="zh-TW" sz="1200" b="1" dirty="0"/>
          </a:p>
          <a:p>
            <a:r>
              <a:rPr lang="en-US" altLang="zh-TW" sz="1200" b="1" dirty="0"/>
              <a:t>   </a:t>
            </a:r>
            <a:endParaRPr lang="zh-TW" altLang="zh-TW" sz="1200" b="1" dirty="0"/>
          </a:p>
        </p:txBody>
      </p:sp>
      <p:pic>
        <p:nvPicPr>
          <p:cNvPr id="42" name="Picture 12"/>
          <p:cNvPicPr>
            <a:picLocks noChangeAspect="1"/>
          </p:cNvPicPr>
          <p:nvPr/>
        </p:nvPicPr>
        <p:blipFill>
          <a:blip r:embed="rId4" cstate="print">
            <a:lum bright="10000"/>
            <a:extLst>
              <a:ext uri="{28A0092B-C50C-407E-A947-70E740481C1C}">
                <a14:useLocalDpi xmlns:a14="http://schemas.microsoft.com/office/drawing/2010/main" val="0"/>
              </a:ext>
            </a:extLst>
          </a:blip>
          <a:stretch>
            <a:fillRect/>
          </a:stretch>
        </p:blipFill>
        <p:spPr>
          <a:xfrm>
            <a:off x="0" y="7977336"/>
            <a:ext cx="6858000" cy="1944216"/>
          </a:xfrm>
          <a:prstGeom prst="rect">
            <a:avLst/>
          </a:prstGeom>
        </p:spPr>
      </p:pic>
      <p:pic>
        <p:nvPicPr>
          <p:cNvPr id="4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352600"/>
            <a:ext cx="6858001" cy="2520280"/>
          </a:xfrm>
          <a:prstGeom prst="rect">
            <a:avLst/>
          </a:prstGeom>
        </p:spPr>
      </p:pic>
      <p:pic>
        <p:nvPicPr>
          <p:cNvPr id="4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81128" y="4160912"/>
            <a:ext cx="2281852" cy="1656184"/>
          </a:xfrm>
          <a:prstGeom prst="rect">
            <a:avLst/>
          </a:prstGeom>
          <a:noFill/>
        </p:spPr>
      </p:pic>
      <p:pic>
        <p:nvPicPr>
          <p:cNvPr id="44"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84" y="4160912"/>
            <a:ext cx="2304256" cy="1653647"/>
          </a:xfrm>
          <a:prstGeom prst="rect">
            <a:avLst/>
          </a:prstGeom>
        </p:spPr>
      </p:pic>
      <p:sp>
        <p:nvSpPr>
          <p:cNvPr id="33" name="Rectangle 17"/>
          <p:cNvSpPr/>
          <p:nvPr/>
        </p:nvSpPr>
        <p:spPr>
          <a:xfrm>
            <a:off x="2969568" y="5601072"/>
            <a:ext cx="3888432" cy="369332"/>
          </a:xfrm>
          <a:prstGeom prst="rect">
            <a:avLst/>
          </a:prstGeom>
          <a:solidFill>
            <a:schemeClr val="tx2">
              <a:lumMod val="75000"/>
              <a:lumOff val="25000"/>
            </a:schemeClr>
          </a:solidFill>
        </p:spPr>
        <p:txBody>
          <a:bodyPr wrap="square">
            <a:spAutoFit/>
          </a:bodyPr>
          <a:lstStyle/>
          <a:p>
            <a:pPr algn="r"/>
            <a:r>
              <a:rPr lang="en-US" altLang="zh-TW" b="1" dirty="0">
                <a:solidFill>
                  <a:schemeClr val="bg1"/>
                </a:solidFill>
              </a:rPr>
              <a:t>GEOTEXTILE + </a:t>
            </a:r>
            <a:r>
              <a:rPr lang="en-US" b="1" dirty="0">
                <a:solidFill>
                  <a:schemeClr val="bg1"/>
                </a:solidFill>
              </a:rPr>
              <a:t>POLYUREA MEMBRANE</a:t>
            </a:r>
          </a:p>
        </p:txBody>
      </p:sp>
    </p:spTree>
    <p:extLst>
      <p:ext uri="{BB962C8B-B14F-4D97-AF65-F5344CB8AC3E}">
        <p14:creationId xmlns:p14="http://schemas.microsoft.com/office/powerpoint/2010/main" val="3044866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chemeClr val="bg2">
              <a:lumMod val="50000"/>
            </a:schemeClr>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36" name="Rectangle 35"/>
          <p:cNvSpPr/>
          <p:nvPr/>
        </p:nvSpPr>
        <p:spPr>
          <a:xfrm flipV="1">
            <a:off x="3545632" y="3224808"/>
            <a:ext cx="3312368"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3"/>
          <p:cNvSpPr txBox="1"/>
          <p:nvPr/>
        </p:nvSpPr>
        <p:spPr>
          <a:xfrm>
            <a:off x="3717032" y="272480"/>
            <a:ext cx="3024336" cy="504056"/>
          </a:xfrm>
          <a:prstGeom prst="rect">
            <a:avLst/>
          </a:prstGeom>
          <a:noFill/>
        </p:spPr>
        <p:txBody>
          <a:bodyPr wrap="square" rtlCol="0" anchor="ctr" anchorCtr="0">
            <a:noAutofit/>
          </a:bodyPr>
          <a:lstStyle/>
          <a:p>
            <a:pPr algn="r"/>
            <a:r>
              <a:rPr lang="en-US" altLang="zh-TW" sz="2000" dirty="0">
                <a:solidFill>
                  <a:schemeClr val="bg2">
                    <a:lumMod val="50000"/>
                  </a:schemeClr>
                </a:solidFill>
              </a:rPr>
              <a:t>Re-roofing</a:t>
            </a:r>
            <a:endParaRPr lang="zh-TW" altLang="en-US" sz="2000" dirty="0">
              <a:solidFill>
                <a:schemeClr val="bg2">
                  <a:lumMod val="50000"/>
                </a:schemeClr>
              </a:solidFill>
            </a:endParaRPr>
          </a:p>
          <a:p>
            <a:pPr algn="ctr"/>
            <a:endParaRPr lang="zh-TW" altLang="zh-TW" sz="1200" dirty="0">
              <a:solidFill>
                <a:schemeClr val="bg2">
                  <a:lumMod val="50000"/>
                </a:schemeClr>
              </a:solidFill>
            </a:endParaRPr>
          </a:p>
        </p:txBody>
      </p:sp>
      <p:sp>
        <p:nvSpPr>
          <p:cNvPr id="27" name="Rectangle 14"/>
          <p:cNvSpPr/>
          <p:nvPr/>
        </p:nvSpPr>
        <p:spPr>
          <a:xfrm flipV="1">
            <a:off x="3401616" y="658809"/>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29"/>
          <p:cNvSpPr txBox="1"/>
          <p:nvPr/>
        </p:nvSpPr>
        <p:spPr>
          <a:xfrm>
            <a:off x="3573016" y="3742219"/>
            <a:ext cx="2996952" cy="1138773"/>
          </a:xfrm>
          <a:prstGeom prst="rect">
            <a:avLst/>
          </a:prstGeom>
          <a:noFill/>
        </p:spPr>
        <p:txBody>
          <a:bodyPr wrap="square" rtlCol="0">
            <a:spAutoFit/>
          </a:bodyPr>
          <a:lstStyle/>
          <a:p>
            <a:r>
              <a:rPr lang="en-US" altLang="zh-TW" sz="1100" b="1" dirty="0"/>
              <a:t>Client : 	</a:t>
            </a:r>
            <a:r>
              <a:rPr lang="en-US" altLang="zh-TW" sz="1100" dirty="0"/>
              <a:t>Education Bureau</a:t>
            </a:r>
          </a:p>
          <a:p>
            <a:r>
              <a:rPr lang="en-US" altLang="zh-TW" sz="1100" b="1" dirty="0"/>
              <a:t>Contractor : 	</a:t>
            </a:r>
            <a:r>
              <a:rPr lang="en-US" altLang="zh-TW" sz="1100" dirty="0"/>
              <a:t>Square Construction Co. Ltd.</a:t>
            </a:r>
          </a:p>
          <a:p>
            <a:r>
              <a:rPr lang="en-US" altLang="zh-TW" sz="1100" b="1" dirty="0"/>
              <a:t>Area: 	</a:t>
            </a:r>
            <a:r>
              <a:rPr lang="en-US" altLang="zh-TW" sz="1100" dirty="0"/>
              <a:t>Existing Roof Surface</a:t>
            </a:r>
          </a:p>
          <a:p>
            <a:r>
              <a:rPr lang="en-US" altLang="zh-TW" sz="1100" b="1" dirty="0"/>
              <a:t>Treated : 	</a:t>
            </a:r>
            <a:r>
              <a:rPr lang="en-US" altLang="zh-TW" sz="1100" dirty="0"/>
              <a:t>700s.m</a:t>
            </a:r>
          </a:p>
          <a:p>
            <a:endParaRPr lang="en-US" altLang="zh-TW" sz="1200" b="1" dirty="0"/>
          </a:p>
          <a:p>
            <a:r>
              <a:rPr lang="en-US" altLang="zh-TW" sz="1200" b="1" dirty="0"/>
              <a:t>   </a:t>
            </a:r>
            <a:endParaRPr lang="zh-TW" altLang="zh-TW" sz="1200" b="1" dirty="0"/>
          </a:p>
        </p:txBody>
      </p:sp>
      <p:pic>
        <p:nvPicPr>
          <p:cNvPr id="42" name="Picture 12"/>
          <p:cNvPicPr>
            <a:picLocks noChangeAspect="1"/>
          </p:cNvPicPr>
          <p:nvPr/>
        </p:nvPicPr>
        <p:blipFill>
          <a:blip r:embed="rId3" cstate="print"/>
          <a:stretch>
            <a:fillRect/>
          </a:stretch>
        </p:blipFill>
        <p:spPr>
          <a:xfrm>
            <a:off x="3645024" y="5889103"/>
            <a:ext cx="1728191" cy="1296143"/>
          </a:xfrm>
          <a:prstGeom prst="rect">
            <a:avLst/>
          </a:prstGeom>
        </p:spPr>
      </p:pic>
      <p:pic>
        <p:nvPicPr>
          <p:cNvPr id="43" name="圖片 2"/>
          <p:cNvPicPr>
            <a:picLocks noChangeAspect="1"/>
          </p:cNvPicPr>
          <p:nvPr/>
        </p:nvPicPr>
        <p:blipFill>
          <a:blip r:embed="rId4" cstate="print"/>
          <a:stretch>
            <a:fillRect/>
          </a:stretch>
        </p:blipFill>
        <p:spPr>
          <a:xfrm>
            <a:off x="0" y="1136576"/>
            <a:ext cx="3356992" cy="2016224"/>
          </a:xfrm>
          <a:prstGeom prst="rect">
            <a:avLst/>
          </a:prstGeom>
        </p:spPr>
      </p:pic>
      <p:pic>
        <p:nvPicPr>
          <p:cNvPr id="45" name="Picture 2"/>
          <p:cNvPicPr>
            <a:picLocks noChangeAspect="1" noChangeArrowheads="1"/>
          </p:cNvPicPr>
          <p:nvPr/>
        </p:nvPicPr>
        <p:blipFill>
          <a:blip r:embed="rId5" cstate="print"/>
          <a:stretch>
            <a:fillRect/>
          </a:stretch>
        </p:blipFill>
        <p:spPr bwMode="auto">
          <a:xfrm>
            <a:off x="1844824" y="5889104"/>
            <a:ext cx="1728192" cy="1296144"/>
          </a:xfrm>
          <a:prstGeom prst="rect">
            <a:avLst/>
          </a:prstGeom>
          <a:noFill/>
        </p:spPr>
      </p:pic>
      <p:pic>
        <p:nvPicPr>
          <p:cNvPr id="16" name="Picture 12"/>
          <p:cNvPicPr>
            <a:picLocks noChangeAspect="1"/>
          </p:cNvPicPr>
          <p:nvPr/>
        </p:nvPicPr>
        <p:blipFill>
          <a:blip r:embed="rId6" cstate="print"/>
          <a:stretch>
            <a:fillRect/>
          </a:stretch>
        </p:blipFill>
        <p:spPr>
          <a:xfrm>
            <a:off x="60007" y="5889104"/>
            <a:ext cx="1728191" cy="1296144"/>
          </a:xfrm>
          <a:prstGeom prst="rect">
            <a:avLst/>
          </a:prstGeom>
        </p:spPr>
      </p:pic>
      <p:pic>
        <p:nvPicPr>
          <p:cNvPr id="1027" name="Picture 3" descr="C:\Users\ANDREW\Desktop\下載 (2).jpg"/>
          <p:cNvPicPr>
            <a:picLocks noChangeAspect="1" noChangeArrowheads="1"/>
          </p:cNvPicPr>
          <p:nvPr/>
        </p:nvPicPr>
        <p:blipFill>
          <a:blip r:embed="rId7" cstate="print"/>
          <a:srcRect/>
          <a:stretch>
            <a:fillRect/>
          </a:stretch>
        </p:blipFill>
        <p:spPr bwMode="auto">
          <a:xfrm>
            <a:off x="0" y="3296816"/>
            <a:ext cx="3429000" cy="2329762"/>
          </a:xfrm>
          <a:prstGeom prst="rect">
            <a:avLst/>
          </a:prstGeom>
          <a:noFill/>
        </p:spPr>
      </p:pic>
      <p:sp>
        <p:nvSpPr>
          <p:cNvPr id="23" name="Rectangle 17"/>
          <p:cNvSpPr/>
          <p:nvPr/>
        </p:nvSpPr>
        <p:spPr>
          <a:xfrm>
            <a:off x="2177480" y="5457056"/>
            <a:ext cx="4680520" cy="276999"/>
          </a:xfrm>
          <a:prstGeom prst="rect">
            <a:avLst/>
          </a:prstGeom>
          <a:solidFill>
            <a:schemeClr val="bg1">
              <a:lumMod val="50000"/>
            </a:schemeClr>
          </a:solidFill>
        </p:spPr>
        <p:txBody>
          <a:bodyPr wrap="square">
            <a:spAutoFit/>
          </a:bodyPr>
          <a:lstStyle/>
          <a:p>
            <a:r>
              <a:rPr lang="en-US" altLang="zh-TW" sz="1200" b="1" dirty="0">
                <a:solidFill>
                  <a:schemeClr val="bg1"/>
                </a:solidFill>
                <a:ea typeface="+mj-ea"/>
              </a:rPr>
              <a:t>HONG CHI PINEHILL SCHOOL NO.3, TAI PO</a:t>
            </a:r>
            <a:endParaRPr lang="en-US" sz="1200" b="1" dirty="0">
              <a:solidFill>
                <a:schemeClr val="bg1"/>
              </a:solidFill>
              <a:ea typeface="+mj-ea"/>
            </a:endParaRPr>
          </a:p>
        </p:txBody>
      </p:sp>
      <p:sp>
        <p:nvSpPr>
          <p:cNvPr id="24" name="文字方塊 3"/>
          <p:cNvSpPr txBox="1"/>
          <p:nvPr/>
        </p:nvSpPr>
        <p:spPr>
          <a:xfrm>
            <a:off x="3356992" y="776536"/>
            <a:ext cx="2952327" cy="432048"/>
          </a:xfrm>
          <a:prstGeom prst="rect">
            <a:avLst/>
          </a:prstGeom>
          <a:noFill/>
        </p:spPr>
        <p:txBody>
          <a:bodyPr wrap="square" rtlCol="0" anchor="ctr" anchorCtr="0">
            <a:noAutofit/>
          </a:bodyPr>
          <a:lstStyle/>
          <a:p>
            <a:r>
              <a:rPr lang="zh-TW" altLang="en-US" sz="1400" b="1" dirty="0">
                <a:solidFill>
                  <a:schemeClr val="bg1">
                    <a:lumMod val="50000"/>
                  </a:schemeClr>
                </a:solidFill>
              </a:rPr>
              <a:t>教育局</a:t>
            </a:r>
            <a:r>
              <a:rPr lang="zh-TW" altLang="en-US" sz="1400" b="1" dirty="0"/>
              <a:t> </a:t>
            </a:r>
            <a:r>
              <a:rPr lang="en-US" altLang="zh-TW" sz="1400" b="1" dirty="0">
                <a:solidFill>
                  <a:schemeClr val="tx1">
                    <a:lumMod val="50000"/>
                    <a:lumOff val="50000"/>
                  </a:schemeClr>
                </a:solidFill>
              </a:rPr>
              <a:t>EDUCATION BUREAU</a:t>
            </a:r>
            <a:endParaRPr lang="zh-TW" altLang="en-US" sz="1400" b="1" dirty="0">
              <a:solidFill>
                <a:schemeClr val="tx1">
                  <a:lumMod val="50000"/>
                  <a:lumOff val="50000"/>
                </a:schemeClr>
              </a:solidFill>
            </a:endParaRPr>
          </a:p>
          <a:p>
            <a:pPr algn="ctr"/>
            <a:endParaRPr lang="zh-TW" altLang="zh-TW" sz="1200" dirty="0"/>
          </a:p>
        </p:txBody>
      </p:sp>
      <p:pic>
        <p:nvPicPr>
          <p:cNvPr id="34" name="Picture 12"/>
          <p:cNvPicPr>
            <a:picLocks noChangeAspect="1"/>
          </p:cNvPicPr>
          <p:nvPr/>
        </p:nvPicPr>
        <p:blipFill>
          <a:blip r:embed="rId8" cstate="print"/>
          <a:stretch>
            <a:fillRect/>
          </a:stretch>
        </p:blipFill>
        <p:spPr>
          <a:xfrm>
            <a:off x="4941170" y="7329264"/>
            <a:ext cx="1728190" cy="1296143"/>
          </a:xfrm>
          <a:prstGeom prst="rect">
            <a:avLst/>
          </a:prstGeom>
        </p:spPr>
      </p:pic>
      <p:pic>
        <p:nvPicPr>
          <p:cNvPr id="35" name="Picture 2"/>
          <p:cNvPicPr>
            <a:picLocks noChangeAspect="1" noChangeArrowheads="1"/>
          </p:cNvPicPr>
          <p:nvPr/>
        </p:nvPicPr>
        <p:blipFill>
          <a:blip r:embed="rId9" cstate="print"/>
          <a:stretch>
            <a:fillRect/>
          </a:stretch>
        </p:blipFill>
        <p:spPr bwMode="auto">
          <a:xfrm>
            <a:off x="3140970" y="7329265"/>
            <a:ext cx="1728192" cy="1296144"/>
          </a:xfrm>
          <a:prstGeom prst="rect">
            <a:avLst/>
          </a:prstGeom>
          <a:noFill/>
        </p:spPr>
      </p:pic>
      <p:pic>
        <p:nvPicPr>
          <p:cNvPr id="37" name="Picture 12"/>
          <p:cNvPicPr>
            <a:picLocks noChangeAspect="1"/>
          </p:cNvPicPr>
          <p:nvPr/>
        </p:nvPicPr>
        <p:blipFill>
          <a:blip r:embed="rId10" cstate="print"/>
          <a:stretch>
            <a:fillRect/>
          </a:stretch>
        </p:blipFill>
        <p:spPr>
          <a:xfrm>
            <a:off x="1356153" y="7329265"/>
            <a:ext cx="1728191" cy="1296143"/>
          </a:xfrm>
          <a:prstGeom prst="rect">
            <a:avLst/>
          </a:prstGeom>
        </p:spPr>
      </p:pic>
      <p:pic>
        <p:nvPicPr>
          <p:cNvPr id="1028" name="Picture 4" descr="C:\Users\ANDREW\Desktop\images.jpg"/>
          <p:cNvPicPr>
            <a:picLocks noChangeAspect="1" noChangeArrowheads="1"/>
          </p:cNvPicPr>
          <p:nvPr/>
        </p:nvPicPr>
        <p:blipFill>
          <a:blip r:embed="rId11" cstate="print"/>
          <a:srcRect/>
          <a:stretch>
            <a:fillRect/>
          </a:stretch>
        </p:blipFill>
        <p:spPr bwMode="auto">
          <a:xfrm>
            <a:off x="3924397" y="1428786"/>
            <a:ext cx="1476166" cy="1393092"/>
          </a:xfrm>
          <a:prstGeom prst="rect">
            <a:avLst/>
          </a:prstGeom>
          <a:noFill/>
        </p:spPr>
      </p:pic>
    </p:spTree>
    <p:extLst>
      <p:ext uri="{BB962C8B-B14F-4D97-AF65-F5344CB8AC3E}">
        <p14:creationId xmlns:p14="http://schemas.microsoft.com/office/powerpoint/2010/main" val="30379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chemeClr val="bg2">
              <a:lumMod val="50000"/>
            </a:schemeClr>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6" name="文字方塊 3"/>
          <p:cNvSpPr txBox="1"/>
          <p:nvPr/>
        </p:nvSpPr>
        <p:spPr>
          <a:xfrm>
            <a:off x="3717032" y="272480"/>
            <a:ext cx="3024336" cy="504056"/>
          </a:xfrm>
          <a:prstGeom prst="rect">
            <a:avLst/>
          </a:prstGeom>
          <a:noFill/>
        </p:spPr>
        <p:txBody>
          <a:bodyPr wrap="square" rtlCol="0" anchor="ctr" anchorCtr="0">
            <a:noAutofit/>
          </a:bodyPr>
          <a:lstStyle/>
          <a:p>
            <a:pPr algn="r"/>
            <a:r>
              <a:rPr lang="en-US" altLang="zh-TW" sz="2000" dirty="0">
                <a:solidFill>
                  <a:schemeClr val="bg2">
                    <a:lumMod val="50000"/>
                  </a:schemeClr>
                </a:solidFill>
              </a:rPr>
              <a:t>Re-roofing</a:t>
            </a:r>
            <a:endParaRPr lang="zh-TW" altLang="en-US" sz="2000" dirty="0">
              <a:solidFill>
                <a:schemeClr val="bg2">
                  <a:lumMod val="50000"/>
                </a:schemeClr>
              </a:solidFill>
            </a:endParaRPr>
          </a:p>
          <a:p>
            <a:pPr algn="ctr"/>
            <a:endParaRPr lang="zh-TW" altLang="zh-TW" sz="1200" dirty="0">
              <a:solidFill>
                <a:schemeClr val="bg2">
                  <a:lumMod val="50000"/>
                </a:schemeClr>
              </a:solidFill>
            </a:endParaRPr>
          </a:p>
        </p:txBody>
      </p:sp>
      <p:pic>
        <p:nvPicPr>
          <p:cNvPr id="53" name="Picture 2" descr="E:\KESFORD\MCP\Macau Job Photos\Venetian\Venetian Pana.jpg"/>
          <p:cNvPicPr>
            <a:picLocks noChangeAspect="1" noChangeArrowheads="1"/>
          </p:cNvPicPr>
          <p:nvPr/>
        </p:nvPicPr>
        <p:blipFill>
          <a:blip r:embed="rId2" cstate="print"/>
          <a:stretch>
            <a:fillRect/>
          </a:stretch>
        </p:blipFill>
        <p:spPr bwMode="auto">
          <a:xfrm>
            <a:off x="368628" y="1666851"/>
            <a:ext cx="6204358" cy="3259979"/>
          </a:xfrm>
          <a:prstGeom prst="rect">
            <a:avLst/>
          </a:prstGeom>
          <a:noFill/>
        </p:spPr>
      </p:pic>
      <p:pic>
        <p:nvPicPr>
          <p:cNvPr id="54" name="Picture 12"/>
          <p:cNvPicPr>
            <a:picLocks noChangeAspect="1"/>
          </p:cNvPicPr>
          <p:nvPr/>
        </p:nvPicPr>
        <p:blipFill>
          <a:blip r:embed="rId3" cstate="print"/>
          <a:stretch>
            <a:fillRect/>
          </a:stretch>
        </p:blipFill>
        <p:spPr>
          <a:xfrm>
            <a:off x="384043" y="5241032"/>
            <a:ext cx="1536171" cy="904045"/>
          </a:xfrm>
          <a:prstGeom prst="rect">
            <a:avLst/>
          </a:prstGeom>
        </p:spPr>
      </p:pic>
      <p:pic>
        <p:nvPicPr>
          <p:cNvPr id="55" name="Picture 12"/>
          <p:cNvPicPr>
            <a:picLocks noChangeAspect="1"/>
          </p:cNvPicPr>
          <p:nvPr/>
        </p:nvPicPr>
        <p:blipFill>
          <a:blip r:embed="rId4" cstate="print"/>
          <a:stretch>
            <a:fillRect/>
          </a:stretch>
        </p:blipFill>
        <p:spPr>
          <a:xfrm>
            <a:off x="2022977" y="5241031"/>
            <a:ext cx="1440159" cy="904046"/>
          </a:xfrm>
          <a:prstGeom prst="rect">
            <a:avLst/>
          </a:prstGeom>
        </p:spPr>
      </p:pic>
      <p:pic>
        <p:nvPicPr>
          <p:cNvPr id="56" name="Picture 3" descr="E:\KESFORD\MCP\Macau Job Photos\IMG_3266.JPG"/>
          <p:cNvPicPr>
            <a:picLocks noChangeAspect="1" noChangeArrowheads="1"/>
          </p:cNvPicPr>
          <p:nvPr/>
        </p:nvPicPr>
        <p:blipFill>
          <a:blip r:embed="rId5" cstate="print"/>
          <a:stretch>
            <a:fillRect/>
          </a:stretch>
        </p:blipFill>
        <p:spPr bwMode="auto">
          <a:xfrm>
            <a:off x="3565899" y="8604081"/>
            <a:ext cx="1445225" cy="897079"/>
          </a:xfrm>
          <a:prstGeom prst="rect">
            <a:avLst/>
          </a:prstGeom>
          <a:noFill/>
        </p:spPr>
      </p:pic>
      <p:pic>
        <p:nvPicPr>
          <p:cNvPr id="58" name="Picture 3" descr="E:\KESFORD\MCP\Macau Job Photos\IMG_3266.JPG"/>
          <p:cNvPicPr>
            <a:picLocks noChangeAspect="1" noChangeArrowheads="1"/>
          </p:cNvPicPr>
          <p:nvPr/>
        </p:nvPicPr>
        <p:blipFill>
          <a:blip r:embed="rId6" cstate="print"/>
          <a:stretch>
            <a:fillRect/>
          </a:stretch>
        </p:blipFill>
        <p:spPr bwMode="auto">
          <a:xfrm>
            <a:off x="5132825" y="8604081"/>
            <a:ext cx="1421221" cy="899109"/>
          </a:xfrm>
          <a:prstGeom prst="rect">
            <a:avLst/>
          </a:prstGeom>
          <a:noFill/>
        </p:spPr>
      </p:pic>
      <p:pic>
        <p:nvPicPr>
          <p:cNvPr id="59" name="Picture 2" descr="E:\KESFORD\MCP\Macau Job Photos\IMG_3296.JPG"/>
          <p:cNvPicPr>
            <a:picLocks noChangeAspect="1" noChangeArrowheads="1"/>
          </p:cNvPicPr>
          <p:nvPr/>
        </p:nvPicPr>
        <p:blipFill>
          <a:blip r:embed="rId7" cstate="print"/>
          <a:stretch>
            <a:fillRect/>
          </a:stretch>
        </p:blipFill>
        <p:spPr bwMode="auto">
          <a:xfrm>
            <a:off x="3565899" y="6304536"/>
            <a:ext cx="2988148" cy="2160240"/>
          </a:xfrm>
          <a:prstGeom prst="rect">
            <a:avLst/>
          </a:prstGeom>
          <a:noFill/>
          <a:effectLst/>
        </p:spPr>
      </p:pic>
      <p:pic>
        <p:nvPicPr>
          <p:cNvPr id="60" name="Picture 12"/>
          <p:cNvPicPr>
            <a:picLocks noChangeAspect="1"/>
          </p:cNvPicPr>
          <p:nvPr/>
        </p:nvPicPr>
        <p:blipFill>
          <a:blip r:embed="rId8" cstate="print"/>
          <a:stretch>
            <a:fillRect/>
          </a:stretch>
        </p:blipFill>
        <p:spPr>
          <a:xfrm>
            <a:off x="3565899" y="5249052"/>
            <a:ext cx="1464163" cy="896025"/>
          </a:xfrm>
          <a:prstGeom prst="rect">
            <a:avLst/>
          </a:prstGeom>
        </p:spPr>
      </p:pic>
      <p:sp>
        <p:nvSpPr>
          <p:cNvPr id="61" name="Rectangle 17"/>
          <p:cNvSpPr/>
          <p:nvPr/>
        </p:nvSpPr>
        <p:spPr>
          <a:xfrm>
            <a:off x="3789040" y="4467036"/>
            <a:ext cx="2808312" cy="461665"/>
          </a:xfrm>
          <a:prstGeom prst="rect">
            <a:avLst/>
          </a:prstGeom>
          <a:solidFill>
            <a:schemeClr val="tx2">
              <a:lumMod val="75000"/>
              <a:lumOff val="25000"/>
            </a:schemeClr>
          </a:solidFill>
        </p:spPr>
        <p:txBody>
          <a:bodyPr wrap="square">
            <a:spAutoFit/>
          </a:bodyPr>
          <a:lstStyle/>
          <a:p>
            <a:pPr algn="r"/>
            <a:r>
              <a:rPr lang="en-US" sz="1200" dirty="0">
                <a:solidFill>
                  <a:schemeClr val="bg1"/>
                </a:solidFill>
              </a:rPr>
              <a:t>POLYUREA MEMBRANE</a:t>
            </a:r>
          </a:p>
          <a:p>
            <a:pPr algn="r"/>
            <a:r>
              <a:rPr lang="en-US" sz="1200" dirty="0">
                <a:solidFill>
                  <a:schemeClr val="bg1"/>
                </a:solidFill>
              </a:rPr>
              <a:t>NON-TOXIC &amp; UV-RESISTANCE</a:t>
            </a:r>
          </a:p>
        </p:txBody>
      </p:sp>
      <p:pic>
        <p:nvPicPr>
          <p:cNvPr id="62" name="Picture 12"/>
          <p:cNvPicPr>
            <a:picLocks noChangeAspect="1"/>
          </p:cNvPicPr>
          <p:nvPr/>
        </p:nvPicPr>
        <p:blipFill>
          <a:blip r:embed="rId9" cstate="print"/>
          <a:stretch>
            <a:fillRect/>
          </a:stretch>
        </p:blipFill>
        <p:spPr>
          <a:xfrm>
            <a:off x="5132825" y="5234367"/>
            <a:ext cx="1440161" cy="910710"/>
          </a:xfrm>
          <a:prstGeom prst="rect">
            <a:avLst/>
          </a:prstGeom>
        </p:spPr>
      </p:pic>
      <p:pic>
        <p:nvPicPr>
          <p:cNvPr id="63" name="Picture 2" descr="http://t0.gstatic.com/images?q=tbn:ANd9GcRbj7Bbv-HudQc2ZOqlW5z6ySIQfSva7kOJA_bSwpGKomW7HpI0aUeRBH6O">
            <a:hlinkClick r:id="rId10"/>
          </p:cNvPr>
          <p:cNvPicPr>
            <a:picLocks noChangeAspect="1" noChangeArrowheads="1"/>
          </p:cNvPicPr>
          <p:nvPr/>
        </p:nvPicPr>
        <p:blipFill>
          <a:blip r:embed="rId11" cstate="print"/>
          <a:srcRect/>
          <a:stretch>
            <a:fillRect/>
          </a:stretch>
        </p:blipFill>
        <p:spPr bwMode="auto">
          <a:xfrm>
            <a:off x="696078" y="695511"/>
            <a:ext cx="1076738" cy="755324"/>
          </a:xfrm>
          <a:prstGeom prst="rect">
            <a:avLst/>
          </a:prstGeom>
          <a:noFill/>
        </p:spPr>
      </p:pic>
      <p:sp>
        <p:nvSpPr>
          <p:cNvPr id="64" name="Rectangle 17"/>
          <p:cNvSpPr/>
          <p:nvPr/>
        </p:nvSpPr>
        <p:spPr>
          <a:xfrm>
            <a:off x="330789" y="4957368"/>
            <a:ext cx="3384376" cy="276999"/>
          </a:xfrm>
          <a:prstGeom prst="rect">
            <a:avLst/>
          </a:prstGeom>
          <a:solidFill>
            <a:schemeClr val="bg1"/>
          </a:solidFill>
        </p:spPr>
        <p:txBody>
          <a:bodyPr wrap="square">
            <a:spAutoFit/>
          </a:bodyPr>
          <a:lstStyle/>
          <a:p>
            <a:r>
              <a:rPr lang="en-US" sz="1200" b="1" dirty="0">
                <a:ea typeface="+mj-ea"/>
              </a:rPr>
              <a:t>SHATIN WATER TREATMENT PLANT</a:t>
            </a:r>
            <a:endParaRPr lang="en-US" sz="1200" b="1" dirty="0">
              <a:solidFill>
                <a:schemeClr val="tx2">
                  <a:lumMod val="90000"/>
                  <a:lumOff val="10000"/>
                </a:schemeClr>
              </a:solidFill>
              <a:ea typeface="+mj-ea"/>
            </a:endParaRPr>
          </a:p>
        </p:txBody>
      </p:sp>
      <p:sp>
        <p:nvSpPr>
          <p:cNvPr id="65" name="文字方塊 21"/>
          <p:cNvSpPr txBox="1"/>
          <p:nvPr/>
        </p:nvSpPr>
        <p:spPr>
          <a:xfrm>
            <a:off x="3429000" y="704528"/>
            <a:ext cx="2664296" cy="307777"/>
          </a:xfrm>
          <a:prstGeom prst="rect">
            <a:avLst/>
          </a:prstGeom>
          <a:noFill/>
        </p:spPr>
        <p:txBody>
          <a:bodyPr wrap="square" rtlCol="0">
            <a:spAutoFit/>
          </a:bodyPr>
          <a:lstStyle/>
          <a:p>
            <a:r>
              <a:rPr lang="en-US" altLang="zh-TW" sz="1400" b="1" dirty="0"/>
              <a:t>Eco Re-roofing System</a:t>
            </a:r>
          </a:p>
        </p:txBody>
      </p:sp>
      <p:sp>
        <p:nvSpPr>
          <p:cNvPr id="66" name="Rectangle 14"/>
          <p:cNvSpPr/>
          <p:nvPr/>
        </p:nvSpPr>
        <p:spPr>
          <a:xfrm flipV="1">
            <a:off x="3401616" y="658809"/>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文字方塊 29"/>
          <p:cNvSpPr txBox="1"/>
          <p:nvPr/>
        </p:nvSpPr>
        <p:spPr>
          <a:xfrm>
            <a:off x="356257" y="6435817"/>
            <a:ext cx="3043761" cy="1308050"/>
          </a:xfrm>
          <a:prstGeom prst="rect">
            <a:avLst/>
          </a:prstGeom>
          <a:noFill/>
        </p:spPr>
        <p:txBody>
          <a:bodyPr wrap="square" rtlCol="0">
            <a:spAutoFit/>
          </a:bodyPr>
          <a:lstStyle/>
          <a:p>
            <a:r>
              <a:rPr lang="en-US" altLang="zh-TW" sz="1100" b="1" dirty="0"/>
              <a:t>Client : 	</a:t>
            </a:r>
            <a:r>
              <a:rPr lang="en-US" altLang="zh-TW" sz="1100" dirty="0"/>
              <a:t>Water Supplies Department</a:t>
            </a:r>
          </a:p>
          <a:p>
            <a:r>
              <a:rPr lang="en-US" altLang="zh-TW" sz="1100" b="1" dirty="0"/>
              <a:t>Contractor : 	</a:t>
            </a:r>
            <a:r>
              <a:rPr lang="en-US" altLang="zh-TW" sz="1100" dirty="0"/>
              <a:t>Chun </a:t>
            </a:r>
            <a:r>
              <a:rPr lang="en-US" altLang="zh-TW" sz="1100" dirty="0" err="1"/>
              <a:t>Wo</a:t>
            </a:r>
            <a:r>
              <a:rPr lang="en-US" altLang="zh-TW" sz="1100" dirty="0"/>
              <a:t> Construction &amp; 	Engineering Co. Ltd.</a:t>
            </a:r>
          </a:p>
          <a:p>
            <a:r>
              <a:rPr lang="en-US" altLang="zh-TW" sz="1100" b="1" dirty="0"/>
              <a:t>Area: 	</a:t>
            </a:r>
            <a:r>
              <a:rPr lang="en-US" altLang="zh-TW" sz="1100" dirty="0"/>
              <a:t>Existing Roof Surface </a:t>
            </a:r>
          </a:p>
          <a:p>
            <a:r>
              <a:rPr lang="en-US" altLang="zh-TW" sz="1100" b="1" dirty="0"/>
              <a:t>Treated : 	</a:t>
            </a:r>
            <a:r>
              <a:rPr lang="en-US" altLang="zh-TW" sz="1100" dirty="0"/>
              <a:t>900s.m</a:t>
            </a:r>
          </a:p>
          <a:p>
            <a:endParaRPr lang="en-US" altLang="zh-TW" sz="1200" b="1" dirty="0"/>
          </a:p>
          <a:p>
            <a:r>
              <a:rPr lang="en-US" altLang="zh-TW" sz="1200" b="1" dirty="0"/>
              <a:t>   </a:t>
            </a:r>
            <a:endParaRPr lang="zh-TW" altLang="zh-TW" sz="1200" b="1" dirty="0"/>
          </a:p>
        </p:txBody>
      </p:sp>
      <p:sp>
        <p:nvSpPr>
          <p:cNvPr id="68" name="TextBox 30"/>
          <p:cNvSpPr txBox="1"/>
          <p:nvPr/>
        </p:nvSpPr>
        <p:spPr>
          <a:xfrm>
            <a:off x="332656" y="8062543"/>
            <a:ext cx="3456384" cy="1092607"/>
          </a:xfrm>
          <a:prstGeom prst="rect">
            <a:avLst/>
          </a:prstGeom>
          <a:noFill/>
          <a:ln>
            <a:noFill/>
          </a:ln>
        </p:spPr>
        <p:txBody>
          <a:bodyPr wrap="square" rtlCol="0">
            <a:spAutoFit/>
          </a:bodyPr>
          <a:lstStyle/>
          <a:p>
            <a:r>
              <a:rPr lang="en-US" altLang="zh-TW" sz="1200" b="1" dirty="0"/>
              <a:t>Selected WSD Re-roofing Job References</a:t>
            </a:r>
          </a:p>
          <a:p>
            <a:endParaRPr lang="en-US" altLang="zh-TW" sz="1050" dirty="0"/>
          </a:p>
          <a:p>
            <a:pPr>
              <a:buFont typeface="Wingdings" pitchFamily="2" charset="2"/>
              <a:buChar char="u"/>
            </a:pPr>
            <a:r>
              <a:rPr lang="en-US" altLang="zh-TW" sz="1050" dirty="0"/>
              <a:t> Ho Chung Water Treatment Pump Room</a:t>
            </a:r>
          </a:p>
          <a:p>
            <a:pPr>
              <a:buFont typeface="Wingdings" pitchFamily="2" charset="2"/>
              <a:buChar char="u"/>
            </a:pPr>
            <a:r>
              <a:rPr lang="en-US" altLang="zh-TW" sz="1050" dirty="0"/>
              <a:t> Sai Kung Tai </a:t>
            </a:r>
            <a:r>
              <a:rPr lang="en-US" altLang="zh-TW" sz="1050" dirty="0" err="1"/>
              <a:t>Mong</a:t>
            </a:r>
            <a:r>
              <a:rPr lang="en-US" altLang="zh-TW" sz="1050" dirty="0"/>
              <a:t> Tsai Pumping Station</a:t>
            </a:r>
          </a:p>
          <a:p>
            <a:pPr>
              <a:buFont typeface="Wingdings" pitchFamily="2" charset="2"/>
              <a:buChar char="u"/>
            </a:pPr>
            <a:r>
              <a:rPr lang="en-US" altLang="zh-TW" sz="1050" dirty="0"/>
              <a:t> Long </a:t>
            </a:r>
            <a:r>
              <a:rPr lang="en-US" altLang="zh-TW" sz="1050" dirty="0" err="1"/>
              <a:t>Keng</a:t>
            </a:r>
            <a:r>
              <a:rPr lang="en-US" altLang="zh-TW" sz="1050" dirty="0"/>
              <a:t> Pumping Station</a:t>
            </a:r>
          </a:p>
          <a:p>
            <a:pPr>
              <a:buFont typeface="Wingdings" pitchFamily="2" charset="2"/>
              <a:buChar char="u"/>
            </a:pPr>
            <a:endParaRPr lang="zh-TW" altLang="en-US" sz="1100" dirty="0"/>
          </a:p>
        </p:txBody>
      </p:sp>
    </p:spTree>
    <p:extLst>
      <p:ext uri="{BB962C8B-B14F-4D97-AF65-F5344CB8AC3E}">
        <p14:creationId xmlns:p14="http://schemas.microsoft.com/office/powerpoint/2010/main" val="2268955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16024" y="3078465"/>
            <a:ext cx="6525344" cy="3508653"/>
          </a:xfrm>
          <a:prstGeom prst="rect">
            <a:avLst/>
          </a:prstGeom>
          <a:noFill/>
        </p:spPr>
        <p:txBody>
          <a:bodyPr wrap="square" rtlCol="0">
            <a:spAutoFit/>
          </a:bodyPr>
          <a:lstStyle/>
          <a:p>
            <a:r>
              <a:rPr lang="en-US" altLang="zh-TW" sz="1600" b="1" dirty="0"/>
              <a:t>Contact Us</a:t>
            </a:r>
            <a:endParaRPr lang="zh-TW" altLang="zh-TW" sz="1600" b="1" dirty="0"/>
          </a:p>
          <a:p>
            <a:r>
              <a:rPr lang="en-US" altLang="zh-TW" sz="1400" dirty="0"/>
              <a:t> </a:t>
            </a:r>
            <a:endParaRPr lang="zh-TW" altLang="zh-TW" sz="1400" dirty="0"/>
          </a:p>
          <a:p>
            <a:r>
              <a:rPr lang="en-US" altLang="zh-TW" sz="1200" dirty="0"/>
              <a:t>If you have any questions or problems related to building waterproofing, floor and wall coating, re-roofing, concrete repairs or renovation, we can help! We offer a free consultation service so please do not hesitate to contact us and we will try our very best to assist you.</a:t>
            </a:r>
            <a:endParaRPr lang="zh-TW" altLang="zh-TW" sz="1200" dirty="0"/>
          </a:p>
          <a:p>
            <a:pPr algn="ctr"/>
            <a:endParaRPr lang="en-US" altLang="zh-TW" sz="1200" dirty="0"/>
          </a:p>
          <a:p>
            <a:pPr algn="ctr"/>
            <a:endParaRPr lang="en-US" altLang="zh-TW" sz="1200" dirty="0"/>
          </a:p>
          <a:p>
            <a:pPr algn="ctr"/>
            <a:endParaRPr lang="en-US" altLang="zh-TW" sz="1200" dirty="0"/>
          </a:p>
          <a:p>
            <a:pPr algn="ctr"/>
            <a:r>
              <a:rPr lang="en-US" altLang="zh-TW" sz="1200" dirty="0"/>
              <a:t> </a:t>
            </a:r>
            <a:endParaRPr lang="zh-TW" altLang="zh-TW" sz="1200" dirty="0"/>
          </a:p>
          <a:p>
            <a:pPr algn="ctr"/>
            <a:r>
              <a:rPr lang="en-US" altLang="zh-TW" sz="1200" dirty="0">
                <a:latin typeface="Arial Unicode MS" pitchFamily="34" charset="-120"/>
                <a:ea typeface="Arial Unicode MS" pitchFamily="34" charset="-120"/>
                <a:cs typeface="Arial Unicode MS" pitchFamily="34" charset="-120"/>
              </a:rPr>
              <a:t>Room 1613, 16/F.,</a:t>
            </a:r>
            <a:endParaRPr lang="zh-TW" altLang="zh-TW" sz="1200" dirty="0">
              <a:latin typeface="Arial Unicode MS" pitchFamily="34" charset="-120"/>
              <a:ea typeface="Arial Unicode MS" pitchFamily="34" charset="-120"/>
              <a:cs typeface="Arial Unicode MS" pitchFamily="34" charset="-120"/>
            </a:endParaRPr>
          </a:p>
          <a:p>
            <a:pPr algn="ctr"/>
            <a:r>
              <a:rPr lang="en-US" altLang="zh-TW" sz="1200" dirty="0">
                <a:latin typeface="Arial Unicode MS" pitchFamily="34" charset="-120"/>
                <a:ea typeface="Arial Unicode MS" pitchFamily="34" charset="-120"/>
                <a:cs typeface="Arial Unicode MS" pitchFamily="34" charset="-120"/>
              </a:rPr>
              <a:t>Tak Fung Industrial Centre,</a:t>
            </a:r>
            <a:endParaRPr lang="zh-TW" altLang="zh-TW" sz="1200" dirty="0">
              <a:latin typeface="Arial Unicode MS" pitchFamily="34" charset="-120"/>
              <a:ea typeface="Arial Unicode MS" pitchFamily="34" charset="-120"/>
              <a:cs typeface="Arial Unicode MS" pitchFamily="34" charset="-120"/>
            </a:endParaRPr>
          </a:p>
          <a:p>
            <a:pPr algn="ctr"/>
            <a:r>
              <a:rPr lang="en-US" altLang="zh-TW" sz="1200" dirty="0">
                <a:latin typeface="Arial Unicode MS" pitchFamily="34" charset="-120"/>
                <a:ea typeface="Arial Unicode MS" pitchFamily="34" charset="-120"/>
                <a:cs typeface="Arial Unicode MS" pitchFamily="34" charset="-120"/>
              </a:rPr>
              <a:t>168 Texaco Road, Tsuen Wan, N.T.</a:t>
            </a:r>
            <a:endParaRPr lang="zh-TW" altLang="zh-TW" sz="1200" dirty="0">
              <a:latin typeface="Arial Unicode MS" pitchFamily="34" charset="-120"/>
              <a:ea typeface="Arial Unicode MS" pitchFamily="34" charset="-120"/>
              <a:cs typeface="Arial Unicode MS" pitchFamily="34" charset="-120"/>
            </a:endParaRPr>
          </a:p>
          <a:p>
            <a:pPr algn="ctr"/>
            <a:r>
              <a:rPr lang="en-US" altLang="zh-TW" sz="1200" dirty="0">
                <a:latin typeface="Arial Unicode MS" pitchFamily="34" charset="-120"/>
                <a:ea typeface="Arial Unicode MS" pitchFamily="34" charset="-120"/>
                <a:cs typeface="Arial Unicode MS" pitchFamily="34" charset="-120"/>
              </a:rPr>
              <a:t> </a:t>
            </a:r>
            <a:endParaRPr lang="zh-TW" altLang="zh-TW" sz="1200" dirty="0">
              <a:latin typeface="Arial Unicode MS" pitchFamily="34" charset="-120"/>
              <a:ea typeface="Arial Unicode MS" pitchFamily="34" charset="-120"/>
              <a:cs typeface="Arial Unicode MS" pitchFamily="34" charset="-120"/>
            </a:endParaRPr>
          </a:p>
          <a:p>
            <a:pPr algn="ctr"/>
            <a:r>
              <a:rPr lang="en-US" altLang="zh-TW" sz="1200" u="sng" dirty="0">
                <a:hlinkClick r:id="rId2"/>
              </a:rPr>
              <a:t>www.kesford.com.hk</a:t>
            </a:r>
            <a:endParaRPr lang="zh-TW" altLang="zh-TW" sz="1200" dirty="0"/>
          </a:p>
          <a:p>
            <a:pPr algn="ctr"/>
            <a:r>
              <a:rPr lang="en-US" altLang="zh-TW" sz="1200" u="sng" dirty="0">
                <a:hlinkClick r:id="rId3"/>
              </a:rPr>
              <a:t>info@kesford.com.hk</a:t>
            </a:r>
            <a:endParaRPr lang="en-US" altLang="zh-TW" sz="1200" u="sng" dirty="0"/>
          </a:p>
          <a:p>
            <a:pPr algn="ctr"/>
            <a:endParaRPr lang="zh-TW" altLang="zh-TW" sz="1200" dirty="0"/>
          </a:p>
          <a:p>
            <a:pPr algn="ctr"/>
            <a:r>
              <a:rPr lang="en-US" altLang="zh-TW" sz="1200" dirty="0"/>
              <a:t>p: +852 2396 8813</a:t>
            </a:r>
            <a:endParaRPr lang="zh-TW" altLang="zh-TW" sz="1200" dirty="0"/>
          </a:p>
          <a:p>
            <a:pPr algn="ctr"/>
            <a:r>
              <a:rPr lang="en-US" altLang="zh-TW" sz="1200" dirty="0"/>
              <a:t>f: +852 2406 7038</a:t>
            </a:r>
            <a:endParaRPr lang="zh-TW" altLang="zh-TW" sz="1200" dirty="0"/>
          </a:p>
        </p:txBody>
      </p:sp>
      <p:pic>
        <p:nvPicPr>
          <p:cNvPr id="11"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8900" y="560512"/>
            <a:ext cx="1800200" cy="2162115"/>
          </a:xfrm>
          <a:prstGeom prst="rect">
            <a:avLst/>
          </a:prstGeom>
        </p:spPr>
      </p:pic>
      <p:sp>
        <p:nvSpPr>
          <p:cNvPr id="18" name="Rectangle 11">
            <a:extLst>
              <a:ext uri="{FF2B5EF4-FFF2-40B4-BE49-F238E27FC236}">
                <a16:creationId xmlns:a16="http://schemas.microsoft.com/office/drawing/2014/main" id="{28EB1994-7C4D-4CDC-A618-04E0D9D7111A}"/>
              </a:ext>
            </a:extLst>
          </p:cNvPr>
          <p:cNvSpPr/>
          <p:nvPr/>
        </p:nvSpPr>
        <p:spPr>
          <a:xfrm>
            <a:off x="144470" y="6814175"/>
            <a:ext cx="1008112" cy="86409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t>Waterproofing</a:t>
            </a:r>
            <a:endParaRPr lang="zh-TW" altLang="en-US" sz="1050" dirty="0"/>
          </a:p>
        </p:txBody>
      </p:sp>
      <p:sp>
        <p:nvSpPr>
          <p:cNvPr id="19" name="Rectangle 12">
            <a:extLst>
              <a:ext uri="{FF2B5EF4-FFF2-40B4-BE49-F238E27FC236}">
                <a16:creationId xmlns:a16="http://schemas.microsoft.com/office/drawing/2014/main" id="{A41C6D49-F0F2-431F-BF1F-3DA8BCB17215}"/>
              </a:ext>
            </a:extLst>
          </p:cNvPr>
          <p:cNvSpPr/>
          <p:nvPr/>
        </p:nvSpPr>
        <p:spPr>
          <a:xfrm>
            <a:off x="1267125" y="6814175"/>
            <a:ext cx="1008112" cy="86409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Coating</a:t>
            </a:r>
            <a:endParaRPr lang="zh-TW" altLang="en-US" sz="1200" dirty="0"/>
          </a:p>
        </p:txBody>
      </p:sp>
      <p:sp>
        <p:nvSpPr>
          <p:cNvPr id="20" name="Rectangle 13">
            <a:extLst>
              <a:ext uri="{FF2B5EF4-FFF2-40B4-BE49-F238E27FC236}">
                <a16:creationId xmlns:a16="http://schemas.microsoft.com/office/drawing/2014/main" id="{B0031466-A633-46C9-B7CB-C326DCFF3F10}"/>
              </a:ext>
            </a:extLst>
          </p:cNvPr>
          <p:cNvSpPr/>
          <p:nvPr/>
        </p:nvSpPr>
        <p:spPr>
          <a:xfrm>
            <a:off x="2389669" y="6814175"/>
            <a:ext cx="1008112"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Flooring</a:t>
            </a:r>
            <a:endParaRPr lang="zh-TW" altLang="en-US" sz="1200" dirty="0"/>
          </a:p>
        </p:txBody>
      </p:sp>
      <p:sp>
        <p:nvSpPr>
          <p:cNvPr id="21" name="Rectangle 14">
            <a:extLst>
              <a:ext uri="{FF2B5EF4-FFF2-40B4-BE49-F238E27FC236}">
                <a16:creationId xmlns:a16="http://schemas.microsoft.com/office/drawing/2014/main" id="{2D09936C-40F2-4BD1-B0C2-6AF7C37F5ADD}"/>
              </a:ext>
            </a:extLst>
          </p:cNvPr>
          <p:cNvSpPr/>
          <p:nvPr/>
        </p:nvSpPr>
        <p:spPr>
          <a:xfrm>
            <a:off x="3512324" y="6814175"/>
            <a:ext cx="1008112"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Expansion Joint</a:t>
            </a:r>
            <a:endParaRPr lang="zh-TW" altLang="en-US" sz="1200" dirty="0"/>
          </a:p>
        </p:txBody>
      </p:sp>
      <p:sp>
        <p:nvSpPr>
          <p:cNvPr id="22" name="Rectangle 19">
            <a:extLst>
              <a:ext uri="{FF2B5EF4-FFF2-40B4-BE49-F238E27FC236}">
                <a16:creationId xmlns:a16="http://schemas.microsoft.com/office/drawing/2014/main" id="{A1B83646-FBF1-435C-BC58-D795BB8C9EBB}"/>
              </a:ext>
            </a:extLst>
          </p:cNvPr>
          <p:cNvSpPr/>
          <p:nvPr/>
        </p:nvSpPr>
        <p:spPr>
          <a:xfrm>
            <a:off x="4625805" y="6814175"/>
            <a:ext cx="1008112" cy="86409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Concrete Repair</a:t>
            </a:r>
            <a:endParaRPr lang="zh-TW" altLang="en-US" sz="1200" dirty="0"/>
          </a:p>
        </p:txBody>
      </p:sp>
      <p:sp>
        <p:nvSpPr>
          <p:cNvPr id="23" name="Rectangle 21">
            <a:extLst>
              <a:ext uri="{FF2B5EF4-FFF2-40B4-BE49-F238E27FC236}">
                <a16:creationId xmlns:a16="http://schemas.microsoft.com/office/drawing/2014/main" id="{7BB5AF92-8272-4EB1-BCCE-7F6E66EE28D5}"/>
              </a:ext>
            </a:extLst>
          </p:cNvPr>
          <p:cNvSpPr/>
          <p:nvPr/>
        </p:nvSpPr>
        <p:spPr>
          <a:xfrm>
            <a:off x="5746132" y="6814175"/>
            <a:ext cx="1008112" cy="86409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t>Re-roofing</a:t>
            </a:r>
            <a:endParaRPr lang="zh-TW" altLang="en-US" sz="1200" dirty="0"/>
          </a:p>
        </p:txBody>
      </p:sp>
      <p:pic>
        <p:nvPicPr>
          <p:cNvPr id="12" name="圖片 11">
            <a:extLst>
              <a:ext uri="{FF2B5EF4-FFF2-40B4-BE49-F238E27FC236}">
                <a16:creationId xmlns:a16="http://schemas.microsoft.com/office/drawing/2014/main" id="{59AA350C-3FB8-4D7E-BCFE-AD1B4737BBA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141" y="7791837"/>
            <a:ext cx="6882282" cy="2121531"/>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NDREW\Desktop\KESFORD\ver1\IMG_5014.JPG"/>
          <p:cNvPicPr>
            <a:picLocks noChangeAspect="1" noChangeArrowheads="1"/>
          </p:cNvPicPr>
          <p:nvPr/>
        </p:nvPicPr>
        <p:blipFill>
          <a:blip r:embed="rId2" cstate="print"/>
          <a:srcRect/>
          <a:stretch>
            <a:fillRect/>
          </a:stretch>
        </p:blipFill>
        <p:spPr bwMode="auto">
          <a:xfrm>
            <a:off x="0" y="1434413"/>
            <a:ext cx="2376264" cy="1584177"/>
          </a:xfrm>
          <a:prstGeom prst="rect">
            <a:avLst/>
          </a:prstGeom>
          <a:noFill/>
        </p:spPr>
      </p:pic>
      <p:pic>
        <p:nvPicPr>
          <p:cNvPr id="17" name="Picture 3" descr="C:\Users\ANDREW\Desktop\KESFORD\ver1\IMG_5014.JPG"/>
          <p:cNvPicPr>
            <a:picLocks noChangeAspect="1" noChangeArrowheads="1"/>
          </p:cNvPicPr>
          <p:nvPr/>
        </p:nvPicPr>
        <p:blipFill>
          <a:blip r:embed="rId3" cstate="print"/>
          <a:stretch>
            <a:fillRect/>
          </a:stretch>
        </p:blipFill>
        <p:spPr bwMode="auto">
          <a:xfrm>
            <a:off x="0" y="3003037"/>
            <a:ext cx="2492896" cy="1661931"/>
          </a:xfrm>
          <a:prstGeom prst="rect">
            <a:avLst/>
          </a:prstGeom>
          <a:noFill/>
        </p:spPr>
      </p:pic>
      <p:pic>
        <p:nvPicPr>
          <p:cNvPr id="15" name="Picture 3" descr="C:\Users\ANDREW\Desktop\KESFORD\ver1\IMG_5014.JPG"/>
          <p:cNvPicPr>
            <a:picLocks noChangeAspect="1" noChangeArrowheads="1"/>
          </p:cNvPicPr>
          <p:nvPr/>
        </p:nvPicPr>
        <p:blipFill>
          <a:blip r:embed="rId4" cstate="print"/>
          <a:stretch>
            <a:fillRect/>
          </a:stretch>
        </p:blipFill>
        <p:spPr bwMode="auto">
          <a:xfrm>
            <a:off x="2420888" y="1434413"/>
            <a:ext cx="4437112" cy="3224808"/>
          </a:xfrm>
          <a:prstGeom prst="rect">
            <a:avLst/>
          </a:prstGeom>
          <a:noFill/>
        </p:spPr>
      </p:pic>
      <p:pic>
        <p:nvPicPr>
          <p:cNvPr id="19" name="Picture 2" descr="C:\Users\ANDREW\Desktop\KESFORD\ver1\DSC_9737.jpg"/>
          <p:cNvPicPr>
            <a:picLocks noChangeAspect="1" noChangeArrowheads="1"/>
          </p:cNvPicPr>
          <p:nvPr/>
        </p:nvPicPr>
        <p:blipFill>
          <a:blip r:embed="rId5" cstate="print"/>
          <a:stretch>
            <a:fillRect/>
          </a:stretch>
        </p:blipFill>
        <p:spPr bwMode="auto">
          <a:xfrm>
            <a:off x="0" y="4592960"/>
            <a:ext cx="3717032" cy="5323522"/>
          </a:xfrm>
          <a:prstGeom prst="rect">
            <a:avLst/>
          </a:prstGeom>
          <a:noFill/>
        </p:spPr>
      </p:pic>
      <p:sp>
        <p:nvSpPr>
          <p:cNvPr id="3" name="TextBox 2"/>
          <p:cNvSpPr txBox="1"/>
          <p:nvPr/>
        </p:nvSpPr>
        <p:spPr>
          <a:xfrm>
            <a:off x="476672" y="704528"/>
            <a:ext cx="5760640" cy="369332"/>
          </a:xfrm>
          <a:prstGeom prst="rect">
            <a:avLst/>
          </a:prstGeom>
          <a:noFill/>
        </p:spPr>
        <p:txBody>
          <a:bodyPr wrap="square" rtlCol="0">
            <a:spAutoFit/>
          </a:bodyPr>
          <a:lstStyle/>
          <a:p>
            <a:endParaRPr lang="zh-TW" altLang="en-US" dirty="0"/>
          </a:p>
        </p:txBody>
      </p:sp>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
          <p:cNvSpPr txBox="1"/>
          <p:nvPr/>
        </p:nvSpPr>
        <p:spPr>
          <a:xfrm>
            <a:off x="3861048" y="5025008"/>
            <a:ext cx="2808312" cy="4320480"/>
          </a:xfrm>
          <a:prstGeom prst="rect">
            <a:avLst/>
          </a:prstGeom>
          <a:noFill/>
        </p:spPr>
        <p:txBody>
          <a:bodyPr wrap="square" rtlCol="0">
            <a:noAutofit/>
          </a:bodyPr>
          <a:lstStyle/>
          <a:p>
            <a:pPr algn="just"/>
            <a:r>
              <a:rPr lang="en-US" altLang="zh-TW" sz="1100" b="1" dirty="0"/>
              <a:t>Project</a:t>
            </a:r>
          </a:p>
          <a:p>
            <a:pPr algn="just"/>
            <a:r>
              <a:rPr lang="en-US" altLang="zh-TW" sz="1000" dirty="0"/>
              <a:t>The impressive Central Government Complex Tamar is the new location of the offices of the Government of Hong Kong Special Administrative Region. The 42,000s.m plot is among the most prestigious and most expensive ones in Hong Kong.</a:t>
            </a:r>
            <a:endParaRPr lang="zh-TW" altLang="zh-TW" sz="1000" dirty="0"/>
          </a:p>
          <a:p>
            <a:pPr algn="just"/>
            <a:r>
              <a:rPr lang="en-US" altLang="zh-TW" sz="1000" dirty="0"/>
              <a:t>The project uses neither Chinese nor European government building design, but instead it is a mix of postmodern architecture and low-frills international design. The building’s multistory underground car park and facility quarters reaching deep into groundwater, thus required reliable waterproofing.</a:t>
            </a:r>
            <a:endParaRPr lang="zh-TW" altLang="zh-TW" sz="1000" dirty="0"/>
          </a:p>
          <a:p>
            <a:pPr algn="just"/>
            <a:r>
              <a:rPr lang="en-US" altLang="zh-TW" sz="1000" dirty="0"/>
              <a:t> </a:t>
            </a:r>
            <a:endParaRPr lang="en-US" altLang="zh-TW" sz="1000" b="1" dirty="0"/>
          </a:p>
          <a:p>
            <a:pPr algn="just"/>
            <a:r>
              <a:rPr lang="en-US" altLang="zh-TW" sz="1100" b="1" dirty="0"/>
              <a:t>Solution</a:t>
            </a:r>
          </a:p>
          <a:p>
            <a:pPr algn="just"/>
            <a:r>
              <a:rPr lang="en-US" altLang="zh-TW" sz="1000" b="1" dirty="0"/>
              <a:t>Kesford</a:t>
            </a:r>
            <a:r>
              <a:rPr lang="en-US" altLang="zh-TW" sz="1000" dirty="0"/>
              <a:t> had completed over 100,000s.m. waterproofing works for all podiums, flat roofs, water tanks, lift pit, external wall and internal wet areas. And our spray applied polyurea membrane was also applied onto the garden roof of a link bridge surface.</a:t>
            </a:r>
          </a:p>
          <a:p>
            <a:pPr algn="just"/>
            <a:endParaRPr lang="en-US" altLang="zh-TW" sz="1000" dirty="0"/>
          </a:p>
          <a:p>
            <a:pPr algn="just"/>
            <a:r>
              <a:rPr lang="en-US" altLang="zh-TW" dirty="0"/>
              <a:t> </a:t>
            </a:r>
            <a:endParaRPr lang="zh-TW" altLang="zh-TW" dirty="0"/>
          </a:p>
        </p:txBody>
      </p:sp>
      <p:pic>
        <p:nvPicPr>
          <p:cNvPr id="11" name="Picture 3" descr="C:\Users\ANDREW\Desktop\KESFORD\ver1\IMG_5014.JPG"/>
          <p:cNvPicPr>
            <a:picLocks noChangeAspect="1" noChangeArrowheads="1"/>
          </p:cNvPicPr>
          <p:nvPr/>
        </p:nvPicPr>
        <p:blipFill>
          <a:blip r:embed="rId6" cstate="print"/>
          <a:stretch>
            <a:fillRect/>
          </a:stretch>
        </p:blipFill>
        <p:spPr bwMode="auto">
          <a:xfrm>
            <a:off x="1988840" y="1434413"/>
            <a:ext cx="1728192" cy="3152800"/>
          </a:xfrm>
          <a:prstGeom prst="rect">
            <a:avLst/>
          </a:prstGeom>
          <a:noFill/>
        </p:spPr>
      </p:pic>
      <p:sp>
        <p:nvSpPr>
          <p:cNvPr id="23" name="TextBox 22"/>
          <p:cNvSpPr txBox="1"/>
          <p:nvPr/>
        </p:nvSpPr>
        <p:spPr>
          <a:xfrm>
            <a:off x="0" y="-15552"/>
            <a:ext cx="2276872"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5" name="文字方塊 3"/>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r"/>
            <a:endParaRPr lang="zh-TW" altLang="zh-TW" sz="1200" dirty="0"/>
          </a:p>
        </p:txBody>
      </p:sp>
      <p:pic>
        <p:nvPicPr>
          <p:cNvPr id="27" name="Picture 2"/>
          <p:cNvPicPr>
            <a:picLocks noChangeAspect="1" noChangeArrowheads="1"/>
          </p:cNvPicPr>
          <p:nvPr/>
        </p:nvPicPr>
        <p:blipFill>
          <a:blip r:embed="rId7" cstate="print"/>
          <a:stretch>
            <a:fillRect/>
          </a:stretch>
        </p:blipFill>
        <p:spPr bwMode="auto">
          <a:xfrm>
            <a:off x="178499" y="704528"/>
            <a:ext cx="390877" cy="410571"/>
          </a:xfrm>
          <a:prstGeom prst="rect">
            <a:avLst/>
          </a:prstGeom>
          <a:noFill/>
          <a:ln w="9525">
            <a:noFill/>
            <a:miter lim="800000"/>
            <a:headEnd/>
            <a:tailEnd/>
          </a:ln>
        </p:spPr>
      </p:pic>
      <p:sp>
        <p:nvSpPr>
          <p:cNvPr id="28" name="文字方塊 3"/>
          <p:cNvSpPr txBox="1"/>
          <p:nvPr/>
        </p:nvSpPr>
        <p:spPr>
          <a:xfrm>
            <a:off x="404665" y="745435"/>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sp>
        <p:nvSpPr>
          <p:cNvPr id="22" name="Rectangle 21"/>
          <p:cNvSpPr/>
          <p:nvPr/>
        </p:nvSpPr>
        <p:spPr>
          <a:xfrm flipV="1">
            <a:off x="3717032" y="776535"/>
            <a:ext cx="2996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TextBox 19"/>
          <p:cNvSpPr txBox="1"/>
          <p:nvPr/>
        </p:nvSpPr>
        <p:spPr>
          <a:xfrm>
            <a:off x="0" y="4448944"/>
            <a:ext cx="6858000" cy="504056"/>
          </a:xfrm>
          <a:prstGeom prst="rect">
            <a:avLst/>
          </a:prstGeom>
          <a:solidFill>
            <a:schemeClr val="bg1">
              <a:lumMod val="50000"/>
            </a:schemeClr>
          </a:solidFill>
        </p:spPr>
        <p:txBody>
          <a:bodyPr wrap="square" rtlCol="0" anchor="ctr" anchorCtr="0">
            <a:noAutofit/>
          </a:bodyPr>
          <a:lstStyle/>
          <a:p>
            <a:endParaRPr lang="en-US" altLang="zh-TW" sz="1200" dirty="0">
              <a:solidFill>
                <a:schemeClr val="bg1"/>
              </a:solidFill>
            </a:endParaRPr>
          </a:p>
          <a:p>
            <a:r>
              <a:rPr lang="en-US" altLang="zh-TW" sz="1200" b="1" dirty="0">
                <a:solidFill>
                  <a:schemeClr val="bg1"/>
                </a:solidFill>
              </a:rPr>
              <a:t>GAMMON  HIP HING JV    </a:t>
            </a:r>
            <a:r>
              <a:rPr lang="en-US" altLang="zh-TW" sz="1400" b="1" dirty="0">
                <a:solidFill>
                  <a:srgbClr val="0070C0"/>
                </a:solidFill>
              </a:rPr>
              <a:t>I  </a:t>
            </a:r>
            <a:r>
              <a:rPr lang="en-US" altLang="zh-TW" sz="1200" b="1" dirty="0">
                <a:solidFill>
                  <a:schemeClr val="bg1"/>
                </a:solidFill>
              </a:rPr>
              <a:t> TAMAR DEVELOPMENT</a:t>
            </a:r>
          </a:p>
          <a:p>
            <a:r>
              <a:rPr lang="en-US" altLang="zh-TW" sz="1200" dirty="0">
                <a:solidFill>
                  <a:schemeClr val="bg1"/>
                </a:solidFill>
              </a:rPr>
              <a:t>  </a:t>
            </a:r>
            <a:endParaRPr lang="zh-TW" altLang="en-US" sz="1200" dirty="0">
              <a:solidFill>
                <a:schemeClr val="bg1"/>
              </a:solidFill>
            </a:endParaRPr>
          </a:p>
        </p:txBody>
      </p:sp>
      <p:pic>
        <p:nvPicPr>
          <p:cNvPr id="29" name="Picture 3" descr="C:\Users\ANDREW\Desktop\KESFORD\ver1\IMG_5014.JPG"/>
          <p:cNvPicPr>
            <a:picLocks noChangeAspect="1" noChangeArrowheads="1"/>
          </p:cNvPicPr>
          <p:nvPr/>
        </p:nvPicPr>
        <p:blipFill>
          <a:blip r:embed="rId8" cstate="print"/>
          <a:stretch>
            <a:fillRect/>
          </a:stretch>
        </p:blipFill>
        <p:spPr bwMode="auto">
          <a:xfrm>
            <a:off x="3717032" y="8481392"/>
            <a:ext cx="3140968" cy="142460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IMG_6121.JPG"/>
          <p:cNvPicPr>
            <a:picLocks noChangeAspect="1"/>
          </p:cNvPicPr>
          <p:nvPr/>
        </p:nvPicPr>
        <p:blipFill>
          <a:blip r:embed="rId2" cstate="print"/>
          <a:stretch>
            <a:fillRect/>
          </a:stretch>
        </p:blipFill>
        <p:spPr>
          <a:xfrm>
            <a:off x="2316727" y="1928664"/>
            <a:ext cx="1879324" cy="1559787"/>
          </a:xfrm>
          <a:prstGeom prst="rect">
            <a:avLst/>
          </a:prstGeom>
        </p:spPr>
      </p:pic>
      <p:pic>
        <p:nvPicPr>
          <p:cNvPr id="13" name="Picture 3" descr="IMG_6121.JPG"/>
          <p:cNvPicPr>
            <a:picLocks noChangeAspect="1"/>
          </p:cNvPicPr>
          <p:nvPr/>
        </p:nvPicPr>
        <p:blipFill>
          <a:blip r:embed="rId3" cstate="print"/>
          <a:stretch>
            <a:fillRect/>
          </a:stretch>
        </p:blipFill>
        <p:spPr>
          <a:xfrm>
            <a:off x="4235906" y="1887782"/>
            <a:ext cx="2505462" cy="3220921"/>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235906" y="5360184"/>
            <a:ext cx="2435674" cy="1826756"/>
          </a:xfrm>
          <a:prstGeom prst="rect">
            <a:avLst/>
          </a:prstGeom>
          <a:noFill/>
        </p:spPr>
      </p:pic>
      <p:sp>
        <p:nvSpPr>
          <p:cNvPr id="5" name="Rectangle 4"/>
          <p:cNvSpPr/>
          <p:nvPr/>
        </p:nvSpPr>
        <p:spPr>
          <a:xfrm flipV="1">
            <a:off x="3401616" y="632520"/>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0" name="文字方塊 3"/>
          <p:cNvSpPr txBox="1"/>
          <p:nvPr/>
        </p:nvSpPr>
        <p:spPr>
          <a:xfrm>
            <a:off x="4437112" y="272480"/>
            <a:ext cx="2304256"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r"/>
            <a:endParaRPr lang="zh-TW" altLang="zh-TW" sz="1200" dirty="0"/>
          </a:p>
        </p:txBody>
      </p:sp>
      <p:pic>
        <p:nvPicPr>
          <p:cNvPr id="19" name="Picture 2" descr="http://t2.gstatic.com/images?q=tbn:ANd9GcTqb6fNDdrwrdlVzccfARYA3H9_n1BhP5NdOEjsf6qNN7rJPGdd8w"/>
          <p:cNvPicPr>
            <a:picLocks noChangeAspect="1" noChangeArrowheads="1"/>
          </p:cNvPicPr>
          <p:nvPr/>
        </p:nvPicPr>
        <p:blipFill>
          <a:blip r:embed="rId5" cstate="print"/>
          <a:srcRect/>
          <a:stretch>
            <a:fillRect/>
          </a:stretch>
        </p:blipFill>
        <p:spPr bwMode="auto">
          <a:xfrm>
            <a:off x="2852936" y="794538"/>
            <a:ext cx="432048" cy="486054"/>
          </a:xfrm>
          <a:prstGeom prst="rect">
            <a:avLst/>
          </a:prstGeom>
          <a:noFill/>
        </p:spPr>
      </p:pic>
      <p:sp>
        <p:nvSpPr>
          <p:cNvPr id="22" name="文字方塊 21"/>
          <p:cNvSpPr txBox="1"/>
          <p:nvPr/>
        </p:nvSpPr>
        <p:spPr>
          <a:xfrm>
            <a:off x="3356992" y="794538"/>
            <a:ext cx="3729061" cy="461665"/>
          </a:xfrm>
          <a:prstGeom prst="rect">
            <a:avLst/>
          </a:prstGeom>
          <a:noFill/>
        </p:spPr>
        <p:txBody>
          <a:bodyPr wrap="square" rtlCol="0">
            <a:spAutoFit/>
          </a:bodyPr>
          <a:lstStyle/>
          <a:p>
            <a:r>
              <a:rPr lang="en-US" altLang="zh-TW" sz="1400" b="1" dirty="0"/>
              <a:t>Drainage Services Department</a:t>
            </a:r>
          </a:p>
          <a:p>
            <a:r>
              <a:rPr lang="en-US" altLang="zh-TW" sz="1000" dirty="0"/>
              <a:t>The Government of the Hong Kong Special Administrative Region</a:t>
            </a:r>
            <a:endParaRPr lang="zh-TW" altLang="en-US" sz="1000" dirty="0"/>
          </a:p>
        </p:txBody>
      </p:sp>
      <p:pic>
        <p:nvPicPr>
          <p:cNvPr id="2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976" y="3512840"/>
            <a:ext cx="4022075" cy="1595863"/>
          </a:xfrm>
          <a:prstGeom prst="rect">
            <a:avLst/>
          </a:prstGeom>
        </p:spPr>
      </p:pic>
      <p:pic>
        <p:nvPicPr>
          <p:cNvPr id="2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235906" y="7438421"/>
            <a:ext cx="2370093" cy="1777570"/>
          </a:xfrm>
          <a:prstGeom prst="rect">
            <a:avLst/>
          </a:prstGeom>
          <a:noFill/>
        </p:spPr>
      </p:pic>
      <p:pic>
        <p:nvPicPr>
          <p:cNvPr id="2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73976" y="1928665"/>
            <a:ext cx="2102896" cy="1559786"/>
          </a:xfrm>
          <a:prstGeom prst="rect">
            <a:avLst/>
          </a:prstGeom>
          <a:noFill/>
        </p:spPr>
      </p:pic>
      <p:sp>
        <p:nvSpPr>
          <p:cNvPr id="14" name="文字方塊 29"/>
          <p:cNvSpPr txBox="1"/>
          <p:nvPr/>
        </p:nvSpPr>
        <p:spPr>
          <a:xfrm>
            <a:off x="368300" y="6453262"/>
            <a:ext cx="3348732" cy="1308050"/>
          </a:xfrm>
          <a:prstGeom prst="rect">
            <a:avLst/>
          </a:prstGeom>
          <a:noFill/>
        </p:spPr>
        <p:txBody>
          <a:bodyPr wrap="square" rtlCol="0">
            <a:spAutoFit/>
          </a:bodyPr>
          <a:lstStyle/>
          <a:p>
            <a:r>
              <a:rPr lang="en-US" altLang="zh-TW" sz="1100" b="1" dirty="0"/>
              <a:t>Consultant : 	</a:t>
            </a:r>
            <a:r>
              <a:rPr lang="en-US" altLang="zh-TW" sz="1100" dirty="0"/>
              <a:t>AECOM</a:t>
            </a:r>
          </a:p>
          <a:p>
            <a:r>
              <a:rPr lang="en-US" altLang="zh-TW" sz="1100" b="1" dirty="0"/>
              <a:t>Contractor : 	</a:t>
            </a:r>
            <a:r>
              <a:rPr lang="en-US" altLang="zh-TW" sz="1100" dirty="0"/>
              <a:t>Sun Fook Kong – Biwater Joint Venture</a:t>
            </a:r>
          </a:p>
          <a:p>
            <a:r>
              <a:rPr lang="en-US" altLang="zh-TW" sz="1100" b="1" dirty="0"/>
              <a:t>Client : 	</a:t>
            </a:r>
            <a:r>
              <a:rPr lang="en-US" altLang="zh-TW" sz="1100" dirty="0"/>
              <a:t>Drainage Services Department</a:t>
            </a:r>
          </a:p>
          <a:p>
            <a:r>
              <a:rPr lang="en-US" altLang="zh-TW" sz="1100" b="1" dirty="0"/>
              <a:t>Product: 	</a:t>
            </a:r>
            <a:r>
              <a:rPr lang="en-US" altLang="zh-TW" sz="1100" dirty="0"/>
              <a:t>Nukote HT Polyurea</a:t>
            </a:r>
          </a:p>
          <a:p>
            <a:r>
              <a:rPr lang="en-US" altLang="zh-TW" sz="1100" b="1" dirty="0"/>
              <a:t>	</a:t>
            </a:r>
            <a:r>
              <a:rPr lang="en-US" altLang="zh-TW" sz="1100" dirty="0"/>
              <a:t>Hydrolink Elastic Guard PU</a:t>
            </a:r>
          </a:p>
          <a:p>
            <a:endParaRPr lang="en-US" altLang="zh-TW" sz="1200" b="1" dirty="0"/>
          </a:p>
          <a:p>
            <a:r>
              <a:rPr lang="en-US" altLang="zh-TW" sz="1200" b="1" dirty="0"/>
              <a:t>   </a:t>
            </a:r>
            <a:endParaRPr lang="zh-TW" altLang="zh-TW" sz="1200" b="1" dirty="0"/>
          </a:p>
        </p:txBody>
      </p:sp>
      <p:sp>
        <p:nvSpPr>
          <p:cNvPr id="15" name="文字方塊 14"/>
          <p:cNvSpPr txBox="1"/>
          <p:nvPr/>
        </p:nvSpPr>
        <p:spPr>
          <a:xfrm>
            <a:off x="327891" y="5426566"/>
            <a:ext cx="3677174" cy="738664"/>
          </a:xfrm>
          <a:prstGeom prst="rect">
            <a:avLst/>
          </a:prstGeom>
          <a:noFill/>
        </p:spPr>
        <p:txBody>
          <a:bodyPr wrap="square" rtlCol="0">
            <a:spAutoFit/>
          </a:bodyPr>
          <a:lstStyle/>
          <a:p>
            <a:r>
              <a:rPr lang="en-US" altLang="zh-TW" sz="1400" b="1" dirty="0"/>
              <a:t>Harbour Areas Treatment Scheme Stage 2A Upgrading Works at Stonecutters Island Sewage Treatment Works</a:t>
            </a:r>
          </a:p>
        </p:txBody>
      </p:sp>
    </p:spTree>
    <p:extLst>
      <p:ext uri="{BB962C8B-B14F-4D97-AF65-F5344CB8AC3E}">
        <p14:creationId xmlns:p14="http://schemas.microsoft.com/office/powerpoint/2010/main" val="3500048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IMG_6121.JPG"/>
          <p:cNvPicPr>
            <a:picLocks noChangeAspect="1"/>
          </p:cNvPicPr>
          <p:nvPr/>
        </p:nvPicPr>
        <p:blipFill>
          <a:blip r:embed="rId2" cstate="print"/>
          <a:stretch>
            <a:fillRect/>
          </a:stretch>
        </p:blipFill>
        <p:spPr>
          <a:xfrm>
            <a:off x="0" y="1928664"/>
            <a:ext cx="6858000" cy="2814057"/>
          </a:xfrm>
          <a:prstGeom prst="rect">
            <a:avLst/>
          </a:prstGeom>
        </p:spPr>
      </p:pic>
      <p:pic>
        <p:nvPicPr>
          <p:cNvPr id="13"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718" y="6176279"/>
            <a:ext cx="1571764" cy="1093072"/>
          </a:xfrm>
          <a:prstGeom prst="rect">
            <a:avLst/>
          </a:prstGeom>
        </p:spPr>
      </p:pic>
      <p:sp>
        <p:nvSpPr>
          <p:cNvPr id="5" name="Rectangle 4"/>
          <p:cNvSpPr/>
          <p:nvPr/>
        </p:nvSpPr>
        <p:spPr>
          <a:xfrm flipV="1">
            <a:off x="3401616" y="632520"/>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0" name="文字方塊 3"/>
          <p:cNvSpPr txBox="1"/>
          <p:nvPr/>
        </p:nvSpPr>
        <p:spPr>
          <a:xfrm>
            <a:off x="4437112" y="272480"/>
            <a:ext cx="2304256"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r"/>
            <a:endParaRPr lang="zh-TW" altLang="zh-TW" sz="1200" dirty="0"/>
          </a:p>
        </p:txBody>
      </p:sp>
      <p:pic>
        <p:nvPicPr>
          <p:cNvPr id="23" name="Picture 2" descr="http://t0.gstatic.com/images?q=tbn:ANd9GcRbj7Bbv-HudQc2ZOqlW5z6ySIQfSva7kOJA_bSwpGKomW7HpI0aUeRBH6O">
            <a:hlinkClick r:id="rId4"/>
          </p:cNvPr>
          <p:cNvPicPr>
            <a:picLocks noChangeAspect="1" noChangeArrowheads="1"/>
          </p:cNvPicPr>
          <p:nvPr/>
        </p:nvPicPr>
        <p:blipFill>
          <a:blip r:embed="rId5" cstate="print"/>
          <a:srcRect/>
          <a:stretch>
            <a:fillRect/>
          </a:stretch>
        </p:blipFill>
        <p:spPr bwMode="auto">
          <a:xfrm>
            <a:off x="2492896" y="818451"/>
            <a:ext cx="864096" cy="606157"/>
          </a:xfrm>
          <a:prstGeom prst="rect">
            <a:avLst/>
          </a:prstGeom>
          <a:noFill/>
        </p:spPr>
      </p:pic>
      <p:sp>
        <p:nvSpPr>
          <p:cNvPr id="24" name="文字方塊 21"/>
          <p:cNvSpPr txBox="1"/>
          <p:nvPr/>
        </p:nvSpPr>
        <p:spPr>
          <a:xfrm>
            <a:off x="3284984" y="890459"/>
            <a:ext cx="3729061" cy="461665"/>
          </a:xfrm>
          <a:prstGeom prst="rect">
            <a:avLst/>
          </a:prstGeom>
          <a:noFill/>
        </p:spPr>
        <p:txBody>
          <a:bodyPr wrap="square" rtlCol="0">
            <a:spAutoFit/>
          </a:bodyPr>
          <a:lstStyle/>
          <a:p>
            <a:r>
              <a:rPr lang="en-US" altLang="zh-TW" sz="1400" b="1" dirty="0"/>
              <a:t>Water Supplies Department</a:t>
            </a:r>
          </a:p>
          <a:p>
            <a:r>
              <a:rPr lang="en-US" altLang="zh-TW" sz="1000" dirty="0"/>
              <a:t>The Government of the Hong Kong Special Administrative Region</a:t>
            </a:r>
            <a:endParaRPr lang="zh-TW" altLang="en-US" sz="1000" dirty="0"/>
          </a:p>
        </p:txBody>
      </p:sp>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641986" y="6176279"/>
            <a:ext cx="1493665" cy="1093072"/>
          </a:xfrm>
          <a:prstGeom prst="rect">
            <a:avLst/>
          </a:prstGeom>
          <a:noFill/>
        </p:spPr>
      </p:pic>
      <p:pic>
        <p:nvPicPr>
          <p:cNvPr id="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257718" y="4880135"/>
            <a:ext cx="1571764" cy="1136102"/>
          </a:xfrm>
          <a:prstGeom prst="rect">
            <a:avLst/>
          </a:prstGeom>
          <a:noFill/>
        </p:spPr>
      </p:pic>
      <p:sp>
        <p:nvSpPr>
          <p:cNvPr id="2" name="文字方塊 1"/>
          <p:cNvSpPr txBox="1"/>
          <p:nvPr/>
        </p:nvSpPr>
        <p:spPr>
          <a:xfrm>
            <a:off x="144016" y="4977329"/>
            <a:ext cx="3717032" cy="707886"/>
          </a:xfrm>
          <a:prstGeom prst="rect">
            <a:avLst/>
          </a:prstGeom>
          <a:noFill/>
        </p:spPr>
        <p:txBody>
          <a:bodyPr wrap="square" rtlCol="0">
            <a:spAutoFit/>
          </a:bodyPr>
          <a:lstStyle/>
          <a:p>
            <a:r>
              <a:rPr lang="en-US" altLang="zh-HK" sz="1400" b="1" dirty="0"/>
              <a:t>CONTRACT NO. 10/WSD/09</a:t>
            </a:r>
          </a:p>
          <a:p>
            <a:r>
              <a:rPr lang="en-US" altLang="zh-HK" sz="1400" b="1" dirty="0"/>
              <a:t> </a:t>
            </a:r>
          </a:p>
          <a:p>
            <a:r>
              <a:rPr lang="en-US" altLang="zh-HK" sz="1200" b="1" dirty="0"/>
              <a:t>SALT WATER SUPPLY SYSTEM FOR POK FU LAM</a:t>
            </a:r>
          </a:p>
        </p:txBody>
      </p:sp>
      <p:sp>
        <p:nvSpPr>
          <p:cNvPr id="14" name="文字方塊 13"/>
          <p:cNvSpPr txBox="1"/>
          <p:nvPr/>
        </p:nvSpPr>
        <p:spPr>
          <a:xfrm>
            <a:off x="260648" y="7744469"/>
            <a:ext cx="3312368" cy="1384995"/>
          </a:xfrm>
          <a:prstGeom prst="rect">
            <a:avLst/>
          </a:prstGeom>
          <a:noFill/>
        </p:spPr>
        <p:txBody>
          <a:bodyPr wrap="square" rtlCol="0">
            <a:spAutoFit/>
          </a:bodyPr>
          <a:lstStyle/>
          <a:p>
            <a:r>
              <a:rPr lang="en-US" altLang="zh-TW" sz="1200" b="1" dirty="0"/>
              <a:t>Selected Job References</a:t>
            </a:r>
          </a:p>
          <a:p>
            <a:r>
              <a:rPr lang="en-US" altLang="zh-TW" sz="1200" dirty="0"/>
              <a:t>	</a:t>
            </a:r>
          </a:p>
          <a:p>
            <a:pPr marL="171450" indent="-171450">
              <a:buFont typeface="Wingdings" panose="05000000000000000000" pitchFamily="2" charset="2"/>
              <a:buChar char="u"/>
            </a:pPr>
            <a:r>
              <a:rPr lang="en-US" altLang="zh-HK" sz="1200" dirty="0"/>
              <a:t>Cha Kwo Ling Salt Water Pumping Station</a:t>
            </a:r>
            <a:endParaRPr lang="zh-TW" altLang="zh-HK" sz="1200" dirty="0"/>
          </a:p>
          <a:p>
            <a:pPr marL="171450" indent="-171450">
              <a:buFont typeface="Wingdings" panose="05000000000000000000" pitchFamily="2" charset="2"/>
              <a:buChar char="u"/>
            </a:pPr>
            <a:r>
              <a:rPr lang="en-US" altLang="zh-TW" sz="1200" dirty="0"/>
              <a:t>Shatin Water Treatment Plant</a:t>
            </a:r>
          </a:p>
          <a:p>
            <a:pPr marL="171450" indent="-171450">
              <a:buFont typeface="Wingdings" panose="05000000000000000000" pitchFamily="2" charset="2"/>
              <a:buChar char="u"/>
            </a:pPr>
            <a:r>
              <a:rPr lang="en-US" altLang="zh-TW" sz="1200" dirty="0"/>
              <a:t>Ho Chung Pumping Station</a:t>
            </a:r>
          </a:p>
          <a:p>
            <a:pPr marL="171450" indent="-171450">
              <a:buFont typeface="Wingdings" panose="05000000000000000000" pitchFamily="2" charset="2"/>
              <a:buChar char="u"/>
            </a:pPr>
            <a:r>
              <a:rPr lang="en-US" altLang="zh-TW" sz="1200" dirty="0"/>
              <a:t>Long Keng Pumping Station</a:t>
            </a:r>
          </a:p>
          <a:p>
            <a:pPr marL="171450" indent="-171450">
              <a:buFont typeface="Wingdings" panose="05000000000000000000" pitchFamily="2" charset="2"/>
              <a:buChar char="u"/>
            </a:pPr>
            <a:r>
              <a:rPr lang="fi-FI" altLang="zh-TW" sz="1200" dirty="0"/>
              <a:t>Tai Mong Tsai Pumping Station</a:t>
            </a:r>
            <a:endParaRPr lang="zh-HK" altLang="en-US" sz="1200" dirty="0"/>
          </a:p>
        </p:txBody>
      </p:sp>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641986" y="4886213"/>
            <a:ext cx="1506700" cy="1130024"/>
          </a:xfrm>
          <a:prstGeom prst="rect">
            <a:avLst/>
          </a:prstGeom>
          <a:noFill/>
        </p:spPr>
      </p:pic>
      <p:pic>
        <p:nvPicPr>
          <p:cNvPr id="18" name="Picture 2" descr="C:\Users\ANDREW\Desktop\KESFORD\ver1\LOGO.JPG"/>
          <p:cNvPicPr>
            <a:picLocks noChangeAspect="1" noChangeArrowheads="1"/>
          </p:cNvPicPr>
          <p:nvPr/>
        </p:nvPicPr>
        <p:blipFill>
          <a:blip r:embed="rId9" cstate="print"/>
          <a:srcRect/>
          <a:stretch>
            <a:fillRect/>
          </a:stretch>
        </p:blipFill>
        <p:spPr bwMode="auto">
          <a:xfrm>
            <a:off x="5733256" y="9201472"/>
            <a:ext cx="792088" cy="421814"/>
          </a:xfrm>
          <a:prstGeom prst="rect">
            <a:avLst/>
          </a:prstGeom>
          <a:noFill/>
        </p:spPr>
      </p:pic>
      <p:sp>
        <p:nvSpPr>
          <p:cNvPr id="19" name="文字方塊 29"/>
          <p:cNvSpPr txBox="1"/>
          <p:nvPr/>
        </p:nvSpPr>
        <p:spPr>
          <a:xfrm>
            <a:off x="144016" y="5697409"/>
            <a:ext cx="3446522" cy="861774"/>
          </a:xfrm>
          <a:prstGeom prst="rect">
            <a:avLst/>
          </a:prstGeom>
          <a:noFill/>
        </p:spPr>
        <p:txBody>
          <a:bodyPr wrap="square" rtlCol="0">
            <a:spAutoFit/>
          </a:bodyPr>
          <a:lstStyle/>
          <a:p>
            <a:r>
              <a:rPr lang="en-US" altLang="zh-TW" sz="1000" b="1" dirty="0">
                <a:solidFill>
                  <a:schemeClr val="tx1">
                    <a:lumMod val="75000"/>
                    <a:lumOff val="25000"/>
                  </a:schemeClr>
                </a:solidFill>
              </a:rPr>
              <a:t>Consultant : 	ARUP</a:t>
            </a:r>
          </a:p>
          <a:p>
            <a:r>
              <a:rPr lang="en-US" altLang="zh-TW" sz="1000" b="1" dirty="0">
                <a:solidFill>
                  <a:schemeClr val="tx1">
                    <a:lumMod val="75000"/>
                    <a:lumOff val="25000"/>
                  </a:schemeClr>
                </a:solidFill>
              </a:rPr>
              <a:t>Contractor : 	Law Chi Yip Construction Co. Ltd.</a:t>
            </a:r>
          </a:p>
          <a:p>
            <a:r>
              <a:rPr lang="en-US" altLang="zh-TW" sz="1000" b="1" dirty="0">
                <a:solidFill>
                  <a:schemeClr val="tx1">
                    <a:lumMod val="75000"/>
                    <a:lumOff val="25000"/>
                  </a:schemeClr>
                </a:solidFill>
              </a:rPr>
              <a:t>Client : 	Water Supplies Department</a:t>
            </a:r>
          </a:p>
          <a:p>
            <a:r>
              <a:rPr lang="en-US" altLang="zh-TW" sz="1000" b="1" dirty="0">
                <a:solidFill>
                  <a:schemeClr val="tx1">
                    <a:lumMod val="75000"/>
                    <a:lumOff val="25000"/>
                  </a:schemeClr>
                </a:solidFill>
              </a:rPr>
              <a:t>Product: 	i)  Polyurea Expansion Joint System</a:t>
            </a:r>
          </a:p>
          <a:p>
            <a:r>
              <a:rPr lang="en-US" altLang="zh-TW" sz="1000" b="1" dirty="0">
                <a:solidFill>
                  <a:schemeClr val="tx1">
                    <a:lumMod val="75000"/>
                    <a:lumOff val="25000"/>
                  </a:schemeClr>
                </a:solidFill>
              </a:rPr>
              <a:t>	ii) Hydrolink Elastic Guard PU Membrane   </a:t>
            </a:r>
            <a:endParaRPr lang="zh-TW" altLang="zh-TW" sz="1000" b="1" dirty="0">
              <a:solidFill>
                <a:schemeClr val="tx1">
                  <a:lumMod val="75000"/>
                  <a:lumOff val="25000"/>
                </a:schemeClr>
              </a:solidFill>
            </a:endParaRPr>
          </a:p>
        </p:txBody>
      </p:sp>
      <p:sp>
        <p:nvSpPr>
          <p:cNvPr id="27" name="Rectangle 26"/>
          <p:cNvSpPr/>
          <p:nvPr/>
        </p:nvSpPr>
        <p:spPr>
          <a:xfrm>
            <a:off x="0" y="7617296"/>
            <a:ext cx="2808312"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p:cNvPicPr>
          <p:nvPr/>
        </p:nvPicPr>
        <p:blipFill>
          <a:blip r:embed="rId2" cstate="print"/>
          <a:stretch>
            <a:fillRect/>
          </a:stretch>
        </p:blipFill>
        <p:spPr>
          <a:xfrm>
            <a:off x="0" y="1784648"/>
            <a:ext cx="6858000" cy="2952328"/>
          </a:xfrm>
          <a:prstGeom prst="rect">
            <a:avLst/>
          </a:prstGeom>
        </p:spPr>
      </p:pic>
      <p:pic>
        <p:nvPicPr>
          <p:cNvPr id="23" name="Picture 2" descr="C:\Users\Kes_Andrew\Desktop\SELECTED POLYUREA\MACAU\IMG_0098.JPG"/>
          <p:cNvPicPr>
            <a:picLocks noChangeAspect="1" noChangeArrowheads="1"/>
          </p:cNvPicPr>
          <p:nvPr/>
        </p:nvPicPr>
        <p:blipFill>
          <a:blip r:embed="rId3" cstate="print"/>
          <a:stretch>
            <a:fillRect/>
          </a:stretch>
        </p:blipFill>
        <p:spPr bwMode="auto">
          <a:xfrm>
            <a:off x="424832" y="4306235"/>
            <a:ext cx="2998355" cy="1926049"/>
          </a:xfrm>
          <a:prstGeom prst="rect">
            <a:avLst/>
          </a:prstGeom>
          <a:noFill/>
          <a:ln>
            <a:solidFill>
              <a:schemeClr val="tx1"/>
            </a:solidFill>
          </a:ln>
        </p:spPr>
      </p:pic>
      <p:sp>
        <p:nvSpPr>
          <p:cNvPr id="5" name="Rectangle 4"/>
          <p:cNvSpPr/>
          <p:nvPr/>
        </p:nvSpPr>
        <p:spPr>
          <a:xfrm>
            <a:off x="336272" y="6983566"/>
            <a:ext cx="448826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400" i="1" dirty="0">
                <a:solidFill>
                  <a:schemeClr val="tx1"/>
                </a:solidFill>
              </a:rPr>
              <a:t>HONG KONG SCIENCE PARK PHASE 3A &amp; 3B</a:t>
            </a:r>
          </a:p>
          <a:p>
            <a:r>
              <a:rPr lang="en-US" altLang="zh-TW" sz="1400" i="1" dirty="0">
                <a:solidFill>
                  <a:schemeClr val="tx1"/>
                </a:solidFill>
              </a:rPr>
              <a:t>GAMMON CONSTRUCTION LTD.</a:t>
            </a:r>
            <a:endParaRPr lang="zh-TW" altLang="en-US" sz="1400" dirty="0">
              <a:solidFill>
                <a:schemeClr val="tx1"/>
              </a:solidFill>
            </a:endParaRPr>
          </a:p>
        </p:txBody>
      </p:sp>
      <p:pic>
        <p:nvPicPr>
          <p:cNvPr id="7" name="Picture 2" descr="C:\Users\ANDREW\Desktop\KESFORD\ver1\LOGO.JPG"/>
          <p:cNvPicPr>
            <a:picLocks noChangeAspect="1" noChangeArrowheads="1"/>
          </p:cNvPicPr>
          <p:nvPr/>
        </p:nvPicPr>
        <p:blipFill>
          <a:blip r:embed="rId4" cstate="print"/>
          <a:srcRect/>
          <a:stretch>
            <a:fillRect/>
          </a:stretch>
        </p:blipFill>
        <p:spPr bwMode="auto">
          <a:xfrm>
            <a:off x="5788024" y="8985448"/>
            <a:ext cx="738941" cy="393511"/>
          </a:xfrm>
          <a:prstGeom prst="rect">
            <a:avLst/>
          </a:prstGeom>
          <a:noFill/>
        </p:spPr>
      </p:pic>
      <p:sp>
        <p:nvSpPr>
          <p:cNvPr id="12" name="TextBox 11"/>
          <p:cNvSpPr txBox="1"/>
          <p:nvPr/>
        </p:nvSpPr>
        <p:spPr>
          <a:xfrm>
            <a:off x="0" y="-15552"/>
            <a:ext cx="2348880" cy="464156"/>
          </a:xfrm>
          <a:prstGeom prst="rect">
            <a:avLst/>
          </a:prstGeom>
          <a:solidFill>
            <a:srgbClr val="00B0F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13" name="文字方塊 3"/>
          <p:cNvSpPr txBox="1"/>
          <p:nvPr/>
        </p:nvSpPr>
        <p:spPr>
          <a:xfrm>
            <a:off x="4670376" y="416496"/>
            <a:ext cx="2070992" cy="504056"/>
          </a:xfrm>
          <a:prstGeom prst="rect">
            <a:avLst/>
          </a:prstGeom>
          <a:noFill/>
        </p:spPr>
        <p:txBody>
          <a:bodyPr wrap="square" rtlCol="0" anchor="ctr" anchorCtr="0">
            <a:noAutofit/>
          </a:bodyPr>
          <a:lstStyle/>
          <a:p>
            <a:pPr algn="r"/>
            <a:r>
              <a:rPr lang="en-US" altLang="zh-TW" sz="2000" dirty="0">
                <a:solidFill>
                  <a:srgbClr val="0070C0"/>
                </a:solidFill>
              </a:rPr>
              <a:t>Waterproofing</a:t>
            </a:r>
            <a:endParaRPr lang="zh-TW" altLang="en-US" sz="2000" dirty="0">
              <a:solidFill>
                <a:srgbClr val="0070C0"/>
              </a:solidFill>
            </a:endParaRPr>
          </a:p>
          <a:p>
            <a:pPr algn="ctr"/>
            <a:endParaRPr lang="zh-TW" altLang="zh-TW" sz="1200" dirty="0"/>
          </a:p>
        </p:txBody>
      </p:sp>
      <p:pic>
        <p:nvPicPr>
          <p:cNvPr id="17" name="Picture 3" descr="H:\KESFORD\ver1\IMG_0072.JPG"/>
          <p:cNvPicPr>
            <a:picLocks noChangeAspect="1" noChangeArrowheads="1"/>
          </p:cNvPicPr>
          <p:nvPr/>
        </p:nvPicPr>
        <p:blipFill>
          <a:blip r:embed="rId5" cstate="print"/>
          <a:stretch>
            <a:fillRect/>
          </a:stretch>
        </p:blipFill>
        <p:spPr bwMode="auto">
          <a:xfrm>
            <a:off x="3645024" y="4880992"/>
            <a:ext cx="2992990" cy="1944216"/>
          </a:xfrm>
          <a:prstGeom prst="rect">
            <a:avLst/>
          </a:prstGeom>
          <a:noFill/>
          <a:ln>
            <a:solidFill>
              <a:schemeClr val="tx1"/>
            </a:solidFill>
          </a:ln>
        </p:spPr>
      </p:pic>
      <p:sp>
        <p:nvSpPr>
          <p:cNvPr id="11" name="文字方塊 3"/>
          <p:cNvSpPr txBox="1"/>
          <p:nvPr/>
        </p:nvSpPr>
        <p:spPr>
          <a:xfrm>
            <a:off x="3861048" y="820316"/>
            <a:ext cx="1926976" cy="432048"/>
          </a:xfrm>
          <a:prstGeom prst="rect">
            <a:avLst/>
          </a:prstGeom>
          <a:noFill/>
        </p:spPr>
        <p:txBody>
          <a:bodyPr wrap="square" rtlCol="0" anchor="ctr" anchorCtr="0">
            <a:noAutofit/>
          </a:bodyPr>
          <a:lstStyle/>
          <a:p>
            <a:pPr algn="r"/>
            <a:r>
              <a:rPr lang="en-US" altLang="zh-TW" sz="2000" dirty="0">
                <a:solidFill>
                  <a:schemeClr val="tx1">
                    <a:lumMod val="50000"/>
                    <a:lumOff val="50000"/>
                  </a:schemeClr>
                </a:solidFill>
              </a:rPr>
              <a:t>Institutional</a:t>
            </a:r>
            <a:endParaRPr lang="zh-TW" altLang="en-US" sz="2000" dirty="0">
              <a:solidFill>
                <a:schemeClr val="tx1">
                  <a:lumMod val="50000"/>
                  <a:lumOff val="50000"/>
                </a:schemeClr>
              </a:solidFill>
            </a:endParaRPr>
          </a:p>
        </p:txBody>
      </p:sp>
      <p:sp>
        <p:nvSpPr>
          <p:cNvPr id="14" name="Rectangle 13"/>
          <p:cNvSpPr/>
          <p:nvPr/>
        </p:nvSpPr>
        <p:spPr>
          <a:xfrm>
            <a:off x="336272" y="7614592"/>
            <a:ext cx="3946748" cy="1200329"/>
          </a:xfrm>
          <a:prstGeom prst="rect">
            <a:avLst/>
          </a:prstGeom>
        </p:spPr>
        <p:txBody>
          <a:bodyPr wrap="square">
            <a:spAutoFit/>
          </a:bodyPr>
          <a:lstStyle/>
          <a:p>
            <a:r>
              <a:rPr lang="en-US" altLang="zh-TW" sz="1200" dirty="0">
                <a:solidFill>
                  <a:schemeClr val="tx1">
                    <a:lumMod val="65000"/>
                    <a:lumOff val="35000"/>
                  </a:schemeClr>
                </a:solidFill>
              </a:rPr>
              <a:t>The Hong Kong Science Park Phases 3a and 3b project includes the construction of three 8 to 9-storey Research and Development Office and Laboratory Buildings with basement car parks, service tunnels and a link bridge between buildings, covering a construction floor area of 105,000 </a:t>
            </a:r>
            <a:r>
              <a:rPr lang="en-US" altLang="zh-TW" sz="1200" dirty="0" err="1">
                <a:solidFill>
                  <a:schemeClr val="tx1">
                    <a:lumMod val="65000"/>
                    <a:lumOff val="35000"/>
                  </a:schemeClr>
                </a:solidFill>
              </a:rPr>
              <a:t>s.m</a:t>
            </a:r>
            <a:r>
              <a:rPr lang="en-US" altLang="zh-TW" sz="1200" dirty="0">
                <a:solidFill>
                  <a:schemeClr val="tx1">
                    <a:lumMod val="65000"/>
                    <a:lumOff val="35000"/>
                  </a:schemeClr>
                </a:solidFill>
              </a:rPr>
              <a:t>.</a:t>
            </a:r>
            <a:endParaRPr lang="zh-TW" altLang="en-US" sz="1200" dirty="0">
              <a:solidFill>
                <a:schemeClr val="tx1">
                  <a:lumMod val="65000"/>
                  <a:lumOff val="35000"/>
                </a:schemeClr>
              </a:solidFill>
            </a:endParaRPr>
          </a:p>
        </p:txBody>
      </p:sp>
      <p:sp>
        <p:nvSpPr>
          <p:cNvPr id="16" name="Rectangle 15"/>
          <p:cNvSpPr/>
          <p:nvPr/>
        </p:nvSpPr>
        <p:spPr>
          <a:xfrm flipV="1">
            <a:off x="3401616" y="802825"/>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V="1">
            <a:off x="3284984" y="812743"/>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0070C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0" name="文字方塊 3"/>
          <p:cNvSpPr txBox="1"/>
          <p:nvPr/>
        </p:nvSpPr>
        <p:spPr>
          <a:xfrm>
            <a:off x="4359497" y="308687"/>
            <a:ext cx="2304256" cy="504056"/>
          </a:xfrm>
          <a:prstGeom prst="rect">
            <a:avLst/>
          </a:prstGeom>
          <a:noFill/>
        </p:spPr>
        <p:txBody>
          <a:bodyPr wrap="square" rtlCol="0" anchor="ctr" anchorCtr="0">
            <a:noAutofit/>
          </a:bodyPr>
          <a:lstStyle/>
          <a:p>
            <a:pPr algn="r"/>
            <a:r>
              <a:rPr lang="en-US" altLang="zh-TW" sz="2000" dirty="0">
                <a:solidFill>
                  <a:srgbClr val="0070C0"/>
                </a:solidFill>
              </a:rPr>
              <a:t>Concrete Repair &amp; Crack Injection</a:t>
            </a:r>
            <a:endParaRPr lang="zh-TW" altLang="en-US" sz="2000" dirty="0">
              <a:solidFill>
                <a:srgbClr val="0070C0"/>
              </a:solidFill>
            </a:endParaRPr>
          </a:p>
          <a:p>
            <a:pPr algn="r"/>
            <a:endParaRPr lang="zh-TW" altLang="zh-TW" sz="1200" dirty="0">
              <a:solidFill>
                <a:srgbClr val="0070C0"/>
              </a:solidFill>
            </a:endParaRPr>
          </a:p>
        </p:txBody>
      </p:sp>
      <p:sp>
        <p:nvSpPr>
          <p:cNvPr id="13" name="TextBox 12"/>
          <p:cNvSpPr txBox="1"/>
          <p:nvPr/>
        </p:nvSpPr>
        <p:spPr>
          <a:xfrm>
            <a:off x="260648" y="6537176"/>
            <a:ext cx="3456384" cy="1969770"/>
          </a:xfrm>
          <a:prstGeom prst="rect">
            <a:avLst/>
          </a:prstGeom>
          <a:noFill/>
          <a:ln>
            <a:noFill/>
          </a:ln>
        </p:spPr>
        <p:txBody>
          <a:bodyPr wrap="square" rtlCol="0">
            <a:spAutoFit/>
          </a:bodyPr>
          <a:lstStyle/>
          <a:p>
            <a:r>
              <a:rPr lang="en-US" altLang="zh-TW" sz="1200" b="1" dirty="0"/>
              <a:t>Selected Job References</a:t>
            </a:r>
          </a:p>
          <a:p>
            <a:endParaRPr lang="en-US" altLang="zh-TW" sz="1100" dirty="0"/>
          </a:p>
          <a:p>
            <a:pPr>
              <a:buFont typeface="Wingdings" pitchFamily="2" charset="2"/>
              <a:buChar char="u"/>
            </a:pPr>
            <a:r>
              <a:rPr lang="en-US" altLang="zh-TW" sz="1100" i="1" dirty="0"/>
              <a:t>   HKHA - </a:t>
            </a:r>
            <a:r>
              <a:rPr lang="en-US" altLang="zh-TW" sz="1100" dirty="0"/>
              <a:t>Pak Tin Phase 7 &amp; 8</a:t>
            </a:r>
          </a:p>
          <a:p>
            <a:pPr>
              <a:buFont typeface="Wingdings" pitchFamily="2" charset="2"/>
              <a:buChar char="u"/>
            </a:pPr>
            <a:r>
              <a:rPr lang="en-US" altLang="zh-TW" sz="1100" dirty="0"/>
              <a:t>   HKHS – Ming Wah Dai Ha Re-development</a:t>
            </a:r>
          </a:p>
          <a:p>
            <a:pPr>
              <a:buFont typeface="Wingdings" pitchFamily="2" charset="2"/>
              <a:buChar char="u"/>
            </a:pPr>
            <a:r>
              <a:rPr lang="en-US" altLang="zh-TW" sz="1100" b="1" dirty="0"/>
              <a:t>   </a:t>
            </a:r>
            <a:r>
              <a:rPr lang="en-US" altLang="zh-TW" sz="1100" dirty="0"/>
              <a:t>MTRC – Tsuen Wan West Rail Station Development   </a:t>
            </a:r>
          </a:p>
          <a:p>
            <a:r>
              <a:rPr lang="en-US" altLang="zh-TW" sz="1100" dirty="0"/>
              <a:t>                      Phase 5</a:t>
            </a:r>
          </a:p>
          <a:p>
            <a:pPr>
              <a:buFont typeface="Wingdings" pitchFamily="2" charset="2"/>
              <a:buChar char="u"/>
            </a:pPr>
            <a:r>
              <a:rPr lang="en-US" altLang="zh-TW" sz="1100" b="1" dirty="0"/>
              <a:t>   </a:t>
            </a:r>
            <a:r>
              <a:rPr lang="en-US" altLang="zh-TW" sz="1100" dirty="0"/>
              <a:t>Ng Fong Street Commercial Building Development</a:t>
            </a:r>
          </a:p>
          <a:p>
            <a:pPr>
              <a:buFont typeface="Wingdings" pitchFamily="2" charset="2"/>
              <a:buChar char="u"/>
            </a:pPr>
            <a:r>
              <a:rPr lang="en-US" altLang="zh-TW" sz="1100" dirty="0"/>
              <a:t>   </a:t>
            </a:r>
            <a:r>
              <a:rPr lang="en-US" altLang="zh-TW" sz="1100" dirty="0" err="1"/>
              <a:t>Tuen</a:t>
            </a:r>
            <a:r>
              <a:rPr lang="en-US" altLang="zh-TW" sz="1100" dirty="0"/>
              <a:t> Mun 541 Residential Development </a:t>
            </a:r>
          </a:p>
          <a:p>
            <a:pPr>
              <a:buFont typeface="Wingdings" pitchFamily="2" charset="2"/>
              <a:buChar char="u"/>
            </a:pPr>
            <a:r>
              <a:rPr lang="en-US" altLang="zh-TW" sz="1100" dirty="0"/>
              <a:t>   Sky City Hotel, Hong Kong Air Port</a:t>
            </a:r>
          </a:p>
          <a:p>
            <a:pPr>
              <a:buFont typeface="Wingdings" pitchFamily="2" charset="2"/>
              <a:buChar char="u"/>
            </a:pPr>
            <a:r>
              <a:rPr lang="en-US" altLang="zh-TW" sz="1100" dirty="0"/>
              <a:t>   Westland Center, Quarry Bay, Hong Kong </a:t>
            </a:r>
          </a:p>
          <a:p>
            <a:endParaRPr lang="en-US" altLang="zh-TW" sz="1100" dirty="0"/>
          </a:p>
        </p:txBody>
      </p:sp>
      <p:sp>
        <p:nvSpPr>
          <p:cNvPr id="23" name="文字方塊 29"/>
          <p:cNvSpPr txBox="1"/>
          <p:nvPr/>
        </p:nvSpPr>
        <p:spPr>
          <a:xfrm>
            <a:off x="188640" y="3584848"/>
            <a:ext cx="3096344" cy="1415772"/>
          </a:xfrm>
          <a:prstGeom prst="rect">
            <a:avLst/>
          </a:prstGeom>
          <a:noFill/>
        </p:spPr>
        <p:txBody>
          <a:bodyPr wrap="square" rtlCol="0">
            <a:spAutoFit/>
          </a:bodyPr>
          <a:lstStyle/>
          <a:p>
            <a:r>
              <a:rPr lang="en-US" altLang="zh-HK" sz="1400" b="1" dirty="0"/>
              <a:t>Subsidized Sales Flat Project At </a:t>
            </a:r>
            <a:r>
              <a:rPr lang="en-US" altLang="zh-HK" sz="1400" b="1" dirty="0" err="1"/>
              <a:t>Tseung</a:t>
            </a:r>
            <a:r>
              <a:rPr lang="en-US" altLang="zh-HK" sz="1400" b="1" dirty="0"/>
              <a:t> Kwan O Area 73A, </a:t>
            </a:r>
            <a:r>
              <a:rPr lang="it-IT" altLang="zh-TW" sz="1400" b="1" dirty="0"/>
              <a:t>Tseung Kwan O, Hong Kong</a:t>
            </a:r>
          </a:p>
          <a:p>
            <a:endParaRPr lang="en-US" altLang="zh-TW" sz="1100" b="1" dirty="0"/>
          </a:p>
          <a:p>
            <a:r>
              <a:rPr lang="en-US" altLang="zh-TW" sz="1100" b="1" dirty="0"/>
              <a:t>Client : 	</a:t>
            </a:r>
            <a:r>
              <a:rPr lang="en-US" altLang="zh-TW" sz="1100" dirty="0"/>
              <a:t>Hong Kong Housing </a:t>
            </a:r>
            <a:r>
              <a:rPr lang="en-US" altLang="zh-TW" sz="1100" dirty="0" err="1"/>
              <a:t>Socity</a:t>
            </a:r>
            <a:endParaRPr lang="en-US" altLang="zh-TW" sz="1100" dirty="0"/>
          </a:p>
          <a:p>
            <a:r>
              <a:rPr lang="en-US" altLang="zh-TW" sz="1100" b="1" dirty="0"/>
              <a:t>Architect : 	</a:t>
            </a:r>
            <a:r>
              <a:rPr lang="en-US" altLang="zh-TW" sz="1100" dirty="0"/>
              <a:t>DLN</a:t>
            </a:r>
            <a:endParaRPr lang="en-US" altLang="zh-HK" sz="1100" dirty="0"/>
          </a:p>
          <a:p>
            <a:r>
              <a:rPr lang="en-US" altLang="zh-TW" sz="1100" b="1" dirty="0"/>
              <a:t>Treated Area:	</a:t>
            </a:r>
            <a:r>
              <a:rPr lang="en-US" altLang="zh-TW" sz="1100" dirty="0"/>
              <a:t>Concrete Wall &amp; Ceiling</a:t>
            </a:r>
          </a:p>
        </p:txBody>
      </p:sp>
      <p:sp>
        <p:nvSpPr>
          <p:cNvPr id="15" name="Rectangle 14"/>
          <p:cNvSpPr/>
          <p:nvPr/>
        </p:nvSpPr>
        <p:spPr>
          <a:xfrm>
            <a:off x="0" y="6275432"/>
            <a:ext cx="206084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TextBox 16"/>
          <p:cNvSpPr txBox="1"/>
          <p:nvPr/>
        </p:nvSpPr>
        <p:spPr>
          <a:xfrm>
            <a:off x="3933056" y="9561512"/>
            <a:ext cx="2664296" cy="400110"/>
          </a:xfrm>
          <a:prstGeom prst="rect">
            <a:avLst/>
          </a:prstGeom>
          <a:noFill/>
        </p:spPr>
        <p:txBody>
          <a:bodyPr wrap="square" rtlCol="0">
            <a:spAutoFit/>
          </a:bodyPr>
          <a:lstStyle/>
          <a:p>
            <a:pPr>
              <a:buFont typeface="Arial" pitchFamily="34" charset="0"/>
              <a:buChar char="•"/>
            </a:pPr>
            <a:r>
              <a:rPr lang="en-US" altLang="zh-TW" sz="1000" i="1" dirty="0"/>
              <a:t> Chai Wan Youth Campus, Hong Kong</a:t>
            </a:r>
          </a:p>
          <a:p>
            <a:pPr>
              <a:buFont typeface="Arial" pitchFamily="34" charset="0"/>
              <a:buChar char="•"/>
            </a:pPr>
            <a:endParaRPr lang="zh-TW" altLang="en-US" sz="1000" dirty="0"/>
          </a:p>
        </p:txBody>
      </p:sp>
      <p:sp>
        <p:nvSpPr>
          <p:cNvPr id="19" name="TextBox 18"/>
          <p:cNvSpPr txBox="1"/>
          <p:nvPr/>
        </p:nvSpPr>
        <p:spPr>
          <a:xfrm>
            <a:off x="3633000" y="5119082"/>
            <a:ext cx="2899916" cy="553998"/>
          </a:xfrm>
          <a:prstGeom prst="rect">
            <a:avLst/>
          </a:prstGeom>
          <a:noFill/>
        </p:spPr>
        <p:txBody>
          <a:bodyPr wrap="square" rtlCol="0">
            <a:spAutoFit/>
          </a:bodyPr>
          <a:lstStyle/>
          <a:p>
            <a:pPr>
              <a:buFont typeface="Arial" pitchFamily="34" charset="0"/>
              <a:buChar char="•"/>
            </a:pPr>
            <a:r>
              <a:rPr lang="en-US" altLang="zh-TW" sz="1000" i="1" dirty="0"/>
              <a:t>  </a:t>
            </a:r>
            <a:r>
              <a:rPr lang="en-US" altLang="zh-TW" sz="1000" dirty="0"/>
              <a:t>Hong Kong International School At Repulse bay</a:t>
            </a:r>
            <a:endParaRPr lang="en-US" altLang="zh-TW" sz="1000" i="1" dirty="0"/>
          </a:p>
          <a:p>
            <a:pPr>
              <a:buFont typeface="Arial" pitchFamily="34" charset="0"/>
              <a:buChar char="•"/>
            </a:pPr>
            <a:endParaRPr lang="en-US" altLang="zh-TW" sz="1000" i="1" dirty="0"/>
          </a:p>
          <a:p>
            <a:pPr>
              <a:buFont typeface="Arial" pitchFamily="34" charset="0"/>
              <a:buChar char="•"/>
            </a:pPr>
            <a:endParaRPr lang="zh-TW" altLang="en-US" sz="1000" dirty="0"/>
          </a:p>
        </p:txBody>
      </p:sp>
      <p:sp>
        <p:nvSpPr>
          <p:cNvPr id="21" name="Rectangle 20"/>
          <p:cNvSpPr/>
          <p:nvPr/>
        </p:nvSpPr>
        <p:spPr>
          <a:xfrm>
            <a:off x="3633000" y="8253030"/>
            <a:ext cx="3429000" cy="253916"/>
          </a:xfrm>
          <a:prstGeom prst="rect">
            <a:avLst/>
          </a:prstGeom>
        </p:spPr>
        <p:txBody>
          <a:bodyPr>
            <a:spAutoFit/>
          </a:bodyPr>
          <a:lstStyle/>
          <a:p>
            <a:pPr>
              <a:buFont typeface="Arial" pitchFamily="34" charset="0"/>
              <a:buChar char="•"/>
            </a:pPr>
            <a:r>
              <a:rPr lang="en-US" altLang="zh-TW" sz="1000" i="1" dirty="0"/>
              <a:t> </a:t>
            </a:r>
            <a:r>
              <a:rPr lang="en-US" altLang="zh-TW" sz="1000" dirty="0"/>
              <a:t>Tsuen Wan West Rail Station</a:t>
            </a:r>
            <a:endParaRPr lang="en-US" altLang="zh-TW" sz="1000" i="1" dirty="0"/>
          </a:p>
        </p:txBody>
      </p:sp>
      <p:pic>
        <p:nvPicPr>
          <p:cNvPr id="2" name="圖片 1">
            <a:extLst>
              <a:ext uri="{FF2B5EF4-FFF2-40B4-BE49-F238E27FC236}">
                <a16:creationId xmlns:a16="http://schemas.microsoft.com/office/drawing/2014/main" id="{2E426975-1F1F-4A13-850E-D9671853E01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052" y="1135099"/>
            <a:ext cx="2968782" cy="2267474"/>
          </a:xfrm>
          <a:prstGeom prst="rect">
            <a:avLst/>
          </a:prstGeom>
          <a:noFill/>
          <a:ln>
            <a:noFill/>
          </a:ln>
        </p:spPr>
      </p:pic>
      <p:pic>
        <p:nvPicPr>
          <p:cNvPr id="4" name="圖片 3">
            <a:extLst>
              <a:ext uri="{FF2B5EF4-FFF2-40B4-BE49-F238E27FC236}">
                <a16:creationId xmlns:a16="http://schemas.microsoft.com/office/drawing/2014/main" id="{C3B6FF49-E65F-4B2D-962E-E78A4C05E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117" y="1125568"/>
            <a:ext cx="2899916" cy="3866556"/>
          </a:xfrm>
          <a:prstGeom prst="rect">
            <a:avLst/>
          </a:prstGeom>
        </p:spPr>
      </p:pic>
      <p:pic>
        <p:nvPicPr>
          <p:cNvPr id="7" name="圖片 6">
            <a:extLst>
              <a:ext uri="{FF2B5EF4-FFF2-40B4-BE49-F238E27FC236}">
                <a16:creationId xmlns:a16="http://schemas.microsoft.com/office/drawing/2014/main" id="{978FE101-8158-4024-AF25-1613DFF15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3231" y="5928115"/>
            <a:ext cx="2854412" cy="2140809"/>
          </a:xfrm>
          <a:prstGeom prst="rect">
            <a:avLst/>
          </a:prstGeom>
        </p:spPr>
      </p:pic>
    </p:spTree>
    <p:extLst>
      <p:ext uri="{BB962C8B-B14F-4D97-AF65-F5344CB8AC3E}">
        <p14:creationId xmlns:p14="http://schemas.microsoft.com/office/powerpoint/2010/main" val="4201685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2" cstate="print"/>
          <a:stretch>
            <a:fillRect/>
          </a:stretch>
        </p:blipFill>
        <p:spPr>
          <a:xfrm>
            <a:off x="4625638" y="2598555"/>
            <a:ext cx="1875548" cy="1404851"/>
          </a:xfrm>
          <a:prstGeom prst="rect">
            <a:avLst/>
          </a:prstGeom>
          <a:ln>
            <a:noFill/>
          </a:ln>
        </p:spPr>
      </p:pic>
      <p:sp>
        <p:nvSpPr>
          <p:cNvPr id="5" name="Rectangle 4"/>
          <p:cNvSpPr/>
          <p:nvPr/>
        </p:nvSpPr>
        <p:spPr>
          <a:xfrm flipV="1">
            <a:off x="3401616" y="776536"/>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13314" name="AutoShape 2" descr="data:image/jpeg;base64,/9j/4AAQSkZJRgABAQAAAQABAAD/2wCEAAkGBhQSERUUExMTFRUWGSIaFRgWGRgaGxgYGBwYGBwcGh0cICcfGxkkGxwYHzAiIyksLCwsHB8xNTAqNSYrLCkBCQoKDgwOGg8PGiwkHBwpLCwpKSksLCwsLCkpKSwsLCwpLCwpLCwpLCwpLCksLCwpKSwpLCwsKSksKSksKSwsLP/AABEIAQMAwgMBIgACEQEDEQH/xAAcAAACAwEBAQEAAAAAAAAAAAAABQQGBwMCAQj/xABHEAACAQIEBAMDCAcGBQQDAAABAgMAEQQSITEFBiJBE1FhMnGBBxQjQlKRobEzYnKywdHwFSRzgpKiJUPC4fE0U5PDFmOD/8QAFwEBAQEBAAAAAAAAAAAAAAAAAAECA//EAB8RAQEBAAIDAQADAAAAAAAAAAABERIhAjFBUSJCYf/aAAwDAQACEQMRAD8A3GiiigKKKKAooooCioXE+MRYcXlcLf2RqWb0VRdmPuFUbmP5SnEUjwjw0RlRj0PLmchQAt8kZ1VuosbH2RQXrifGIcOuaaQIDsNSzHyVRdmPoATVB5m+VXJ0R/RXOUXAeUkkAWT2I911kPcdNU3l/mOTEYiaSRcqphnlJYl3LKsTqGc62BdxYWGh0qo8Kw1psKh1zSpf/wCTCIfxU3rWIsfOvFp0xE8XisCkZJkJLSMTFnPUdVUFlsEtT7gUhXgUzqBmDysubUXEr2v6aa0m49yticVj8WyIEjZjGJZDkQEpAgOaxJHQ46QdVq2vwTwOEywo/idLvcDL7TtIQAT2uV9betqudC3fJ5x4YnBrqS0YCm+5X6hPctbpJ+0j1Z6xP5POOrhZogTZZjIH8rZ1u3+V3DeimQ1tlYUUUUUBRRRQFFFFAUUUUBRRRQFFFFAUUUUBRRRQFZrzb8qDRExorxNlLBcoaUgZh3+jiuVIGYsTroCK0kmvznztxA4jiGIKDMxcRRgdylyBf/FRx/mqyaiRzJxWQphnLlGmRpprMzMyBg0alz1EFFk00Gp0tS2aIx8JiRPanxLm236KMwfD6RV++rTxfkV58RqUiw6xLBGfaYrGkl8qKb2/TJclbGxsRVlXg8eHjEcKBzDG3gs6q0gZxIZCLCwLPlJsBW8FO5U5ZmaHGmRWhTEr4Ubup2kklDsF9ojI0ZGwOlqsHLfKOGhbME8V1PTJL2Jyykog6Qwd7htSLLTbF4mOOIs8iqoYh3Zly2F1UF26MwIXpUswttUTl3ivz2bJhkk8NgWbEMrpFbKtgpbLNOekDTw13uDsXUE/Ep13JJysWI0Yqt5TqL5UFyNZGUa1HxXEGMCtHYwnpEi9S37ESXVTY/YDLpbPfdNjeWxIy/Op3njLtkhsIoEUK8i/RxWzMCFBYm51uNavPF8B/wAJkjiCxEQt4QyhQjLcpYAWFiAdqXcSMh4vgghwwTS8h0Ots5w+dTfcEFl9xrZ+SuNfOMMLtmePocnc29lj6kWv+sGHasqE/wA5wsbAASrIWK91kRQCvrfKQL+anvTD5PeL/NsdKpNonlZD6F5JMvbWzKT6CRydqzVbJRRRWVFFFFAUUUUBRRRQFFFFAUUUUBRRRQFFFFBE4tPkhc2ubaDub6WHrVM4RwiHDO5iRVIBZ3PU2Zi7MzMdFvmjJ2ppzrzCkKhSrucwIWJHldn6mVAidyFPtMgI7nWkXC0xGIjlmljGGjUWhBdXlMh6FZgq+HFYZR0AybXbz1EfcRxCOIxCR1UyGyKSVMjuUFkFi8mrOOhcvV7Y3qDxibGPI8SJHAmZQ00xRxdxY+Hh1Yqcu95ncXBsKncoctwRYwvGjO9xnnmPiysQgYkyNrch4/ZsOnavOOnzyA3veSRh5ZSJba3uf0qXA/GtZvtHvH8BRcLhlmBxExYuZZ0DPe5AsLWVUMmiiwAGmutT+RT1sSR7LMPc0rn4jX1r3zM4zYdBa4juFF2Ju0Z0VQZDbKNQNLi9JuE49sOrxo2aSOMeKiBZZQFW5uit4cJa1w0slz9mrswcTP0I2gCgl2vlC3hA6mJsu/c2PlVjxHH0+b+FkksyMokyhELWJAXNYkHYMq5bkC+orPX4ljJSqwwjBAKWSXEqJpwiZQSkYHhwHVRYKu5N9NbjxXgaRcNM4BlxEcQlMpN5ZTGC1i/UbEFwACQubp2FTy2rFRaJI4EkK28eXw2NtMzYeIo3x6luNyVFLeY8H4bTyIu0iyDXdvpQ6310PiW9z6U7xMUc/CyUYBJJcylRlteFQpH2TcA67bHUGo3FsHnSeHMWaOwYgHVj4LKLfrIy7aAnfQ1kapylxj5xhgWN3Q5JPMsvc+pFifIkjtTqsu+Sp5Bi8Sq28IgOwOlvEu4tprZs5P8AiHyArUayoooooCiiigKKKKAooooCiiigKKKKAoorxPOqKWdlVQLlmIAA8yToKCv81Y0qRlt9GjSEX7/U03IIWRfLUXqG0XhYSKMXYs4UaanwVJU21B1jXzvffWl3NfGYkZppZFjiJXI8hyBljKPZQQZJCT4miIQQfaF6V8f4jihGixwqyeHnz4lskSJZiLYdWLyF1VyFkc6jVVrcQ54PxLwjLKVzWz+yVCp1kAu5IjQeGIyVZs2mgqqx8yRNIkWFV8ZKtkvh7iNdEH0mJZdrKpvEgPT7VPcDwAjCTSYyY4x3ZYgHjVYogWyMIYh7HS5BOhIUbVy5chU4hQiqqKY1yqAEGRDJYCwU28bYdQ9a1JahdzjweZGkX520cKxl5IsOgj8SQBmu8hYyOtsgILMTvpTnlTg8OGwOMGHiRPo2F1uSxCOBmfUtre3lc6CovOEl5MTckhmCdrDMIItbHzzb5PfTLhwvgMVZcxZmFh3uRpqPJu5bTuRTOjeyDFH6dbkDok2ynXxYhvcKDpuLGrzOx+ZdyfB9b+yPcb/dVEjw0ksl0u1gQRD1kXkDEFyRGlraguf2aYYvmN1URl8N4YRo2RCz5QF9ppsojDAAM0eW4XOQSFp5eUWRU+AYMph1OcCKYqUBsCkjReMykknpP0rWIGUGTe4phxLBN88aQHKsmFiM4tYmyRBW963O/b9kVFfBM3CEXVJkkw+Qta8cuTKDYjsb3A3107VLhmM6MZVymXCNGyk3Ith5XAuLk9IWx3IAPcVgPvk5jKY+W5v4kCk6W6kyA/vX/wAwrS6yv5OXcYmHxGzOYmQkfWVSwVyNwSUca97gbVqlZUUUUUBRRRQFFFFAUUUUBRRRQFFFFAVHx8WaMguyDcsuW9hqR1A2BAtffyIOtSKTc34oJhJb/XAj+EhCE/AEn4UGe8F4BAcXHIUaSd7M7zs0rqzMpVR4gIUJlnUXFyO5pxzZic00vskFo4TqPYJjBvra3VNoxGxteufJ+ID4pjoAu9tgFUbm/wBuSUbkegqAYmnfOhZ7SO58PULm8UWMjEIuVpDdQ31B0126lY7POJzlcFB/+xyzBv2JD3U/Xyb+nVsaWcBxixzmeQ+GHkksSDnkKnwgFUdbm0Q06xa1raVD4xzbGnhIzNIVX6KLBJn0OhviHAjtdd0CkWNjXvkwz4l2ZkXBw5AxEbF8RLcKR4s7guRlO4sb26txWeX41j5x5kUNJiHSBDIXR8SxXaQzJkhU+K/1QVJS+U6VxxGJL4Np8NCcQgbLH85PhQszuiXXDoBmVSb3ls3SbE3vVai4TEjxTZS8jNmmeZvEJAgLWuzbBiu7X6dqvPEBbhUakXu620B9lywsApH1fsn470z9SX8UPG/OMUSuLxTNGFU+DARFCFdsuU2IBsAfaJ399aZxvAW4WUhCq8cAaG1rK6KCltLbgCxFjsdDWaxSHxmGoYRw+bHVpNrEkbdivbStW4ppg2Fv+Sf3R/X86WYsZ7w3i6S4FyOlneNijWJXJcMpuVN0LINd1MTG+Y294nHvBiMI+rJLhVjYC5yvaVM19wGW63PcISSAQFXDMOkULzlsqEYfxAWsgd1eMPpfLqqqxvsxbdVAsMajxcAjagoUYdrfOPCIYDQMM9iPQ+VYV54DDJHi+GvGRmIkilGpzIHeW4HcrnNidgx8xWxVi3J3FnaXCiT9JBMY5t9Wk8NAx9CBf3uQPZraaUFFFFQFFFFAUUUUBRRRQFFFFAUUUUBVD5643HbLOVw8aOeqZ7eIQrL9HHGTJIOom3SSQN6vhrHOd+Hw/OJMkaBwojV7XYSS6Xud2+mi1uxGUaVrxmpXrB4xZ8PiJMNFmSIFg2KXJC8jXYBIFtmBbXNKbjMDrSmLh8mMnWPGzyTqSmVEIjhuzSEAILZgFRdSG9rerRiHycOG58WYEWNumO8o8rC0Vu1LuT4C2LvmzAObWvb6JET2r2PUH01rckTUjnviFpZyls0cWQAaarGzAXAuB9MNyB76m8Afw8HjJACto2C6W1RGXYDzA8/fVb5mxheaUjQtOF21KiZYzbdrZYvqin+AkJ4ZKVGYyPl0FyQ7Iv2r7E7kHfal9H1VMbJ9Kq9TdErC+ZfZyRCwF2B12soq1c0T+Hw/C9rya6G36OZux01tuaracMLS2J1sQY4x4jgu+chlQZU6V/5mnrVi4pJ9DEMT83wsUVshxDBpCcpQ9CkIGsSPacanSp5eUJFMwUDSSOI4ywAjB0GUABj1AdIGu5BrQ+I8y4doWiSUMxiYArdkLKpJQOBlLgBjlBvZSdLaUnG86YQDLDBPj2FspmtHBcXIKoQEzC17iO+2tWfmDBTpAZZpl8NOp0ijCiNBqJEuWYyRmzamzAMMuotm+WtSKvDY4DG5xdRBASHuR0mX7Vu+uwsdhtftwTCurYXxSHdJB4bXBLxxzolzce10IrW0zeHuXo+ZWwXEAFUKYI1GX2TYyWKWBJiZWVkIJ0a26sK4cdLDD4SWPWSOSfTMVDoet0O9iVGh0KsBa3aIlS8SGGXxlAIixhElxfoJl16dgrxXN9bB9iddtw82dFYC2YA2PqL9qw/GQsIsU9yTmiYXI/SB8QjX8jd7EA2vdR7JJ0blnnGJsQ+Ce0ci3MHZZI9SFXydV+r3XUXs1lVbqKKKgKKKKAooooCiiigKKKKAooooOeIayn+t6xriuLzyZwEPiStISbEFUDsmlwDa+GGrEgjYVp/NfExDAxzorFTkzMFBe1lFz5sRWeQcHuyuqOyxoVV5C0KAB0O73kIyxxj2baGxrfjZGbNTeZ+lMLDYnKmY6Am5KAbLp0+LqF+6l3JmIXDsJJhkLxlljsTKxkYyNaMAufbsSO+4rjxbnDDByXxD4mTKAUwS5ECkkpmmvfS51EgBzHp1ArrhMZiJMFiZokiwAQN4YQKztJ2LyMCtixF7KTqeqm9Ljw/AbL4koSJQc7SYlgiZrHXwlPWt2Y9TI21fOI8Xiiw6uFxGMjJyxhcsGHJynpFyM6EAm58TvrVOxPDFeUNNI+IOV8zSsWykyKqEF+nKRnN0AtarxzkfDwWEQdOVS2hXS0RXdtxd996Zb7NVyTmfHS3jjMWCiWwywqAQGUmxdhpoL3VB2ptz5wGCL5vaIFvDkLSOQWJXwQC7uS53PrVbwBzTtfvOFB0P/LUaO+4uToBf8Kt/ylOfGhsBoja6dOZ4xub2vl7DtVySxN6UvCk55TewEtri1gBCv127fDz861/mVVbCTKwupiYEHuCtiKx7BLmkY6sTMdQP1be0fd2rYOYj/dpdv0bflTy+EZVwASKr4YiVlC2he980TEkwtpYyKys6A98yXAcUw4qmbBRnRss8pUqelg8Ata41BVriwJ20OteOE4cyYXGICEbwQVO2R0kJVum+WzAHMDcW/V144PjL4rDZdA6v9LGBtKwa7DyjlXrW4tnDLc51rHqqncUzHG4uK7eFIRJfN7LfQtYgG9mdlIG9wwGkhNPOXYYP7TjkxQ6vCjMQaxVZikbBjp7V7gG9r272IScROaWdgWGfA5rqQCCYo5AVJ2N4r9hpc33EH53IVjeQBZMvY3F0YqCv6pINvL2fq1Yr9CUV5ikzAEbEX++vVZBRRRQFFF6rHFOeY45PDiHjEG0hDWVRsbNYhm9BpfQkUFnorOJPlIlmmSOBBGoYMxlIDMgIJXuFFtLjMddKunA+PJiUuoKsPaVrXFtDsdRf+hQM6KKKAooooM756fEJP4kMWFRz9GspXxJDGqPISb5Alm6d23HnVd5X4N86xIkxM8uKMbvlD38MNGxjBCraP21cjTy8r085txytiMzGyxIXJIW3WxcWLm1wsDbA6N6iovLgbDYWSaUENHDcmzXLBPFe2bqF3LdOUfGukn8dZ3tXOMuHkucoz4i6sB9VZHlXqbpH0caXABFPcV08KQEkNLIhJzbkOJDqR3EZ0AtvakL4EK0SC7BI3s5JQKVEeHXqclspzP7JPup/zh0wYZBowDSCxWwsnhkln7fTb76++rfkSKVh4GaYnY2jW7dm65Dq4uL3Gy2q1/KIg8WAdXRGwNrD23iXUnUeydR60i4FDnxV982IuCBm0QRxaSNoV32F6ac7hmxwAF7RxgDKDY5pnNiSADbL57VfsPhByu2bEIQPana5AuSBIqaudCLfG1WD5QpAcWqjXLHGfZzHWV9idB7PelfK2BMLQTYgiJAzP9Kcpu8hcAKxHVe2ymnfGMEuMxHipFPICqqLr4SDw2drkyakEtuqHbes2zY1J0pnDDmYXGa8rHW7d7eyLID63rXeYW/u83+G3l5eulVeDlsQJmeSDCrqxIs7KzEsx8WbptfyQVyxDQM2WGWVpmuFaYzeFNcaxByMlmW56NiL2NiKx5eWrJhby0fo8T/gPtcaK/62n+b4H2aVYKcx8PTEKiuyvGJRezPA8IDqG3zZkRgbixQHUrq44HHk+casB4EvtaNGwdSUa5NnXMLn2W0YXDXKvh+MROHzaiyeATfLuMyj0voO+h07WqhnDIJsRFIrB45ITEGFhmUQ4gISBbKTcqR2ZGFgNaWOf7vhie6yC/8A/RpP/sr3hOMph5MIFEYSaK8fYLKJGRgfsxyKIl9GRGtobx3Urh1Q3tHMyLcWupjgIt5WKsLdiCDsaQb3yxifEweHc7mJL+/KAfxppVY+TbEZ+Gw3+rmX4B2t+Fqs9ZBUfHcQjhQvIwVR3P8ADuT6DWpFVrn/AIY02GARgjiRSGIBsL2Oh8xpQVLmjnx528GEPZto0/SyDXVje0URsdzrbc3tS/B8sSxIZp2tJYZI0No0U5LgX1ZtCczC51AuNRYuXuXkwi5UUmQizM1izleoFmI3BYHyBOy3zU1ngVvaIJcEW/a0Fha5PUp77Xs9s1Bls/AGBzQOLgljFJcpe+4PtJc91012NfOFQ4qVmJJixERuCGZbg+yVI7GxDXtfuLG1NJoyrEFTmG9twfZO3u91RpcWFmhlLAANkLZdSJbIFPkufwzf027h8Mc34pjGJJlxYJ1I8STQnt0m33aUVZzhVOtzrroT3r7TlTpp9cMdNljY+Q0950H413pLzVjQkQBIFzc69hr+dqDIeL85xNNjcNI4XNIsQZsqKY3EMMgZzcgKPHY2F9T62tuNkthdLfTSKdS46HcORma7N9HmAa3uFZBByjLiJGkaRczszlYVMxuSSQWBEQNyRq/atHwuElSCGO0cMcAGV5mLuelkYsqFVBKsw9phre1b5dYmOOBDSYlioPsxKbnVH+kxD3MgLgkGP6ljpU/meeKTEL9ICY1WyoPEk6nu3Sqs6joTXQeulKk43g2kEXjyYyV7lY4iAraE2smWIgKPrk6DejG8fxMKyLh8Nh8NHCjtdzmOWJEZsqRgAHrVfate9OVt6Mk9pHAuBSRENHCcwdz4k7Kl/EYvmCLnY2JAsxU7124tjIIizYzHorkdSQWjJ7C2UtNe2gs1cuAcObESE4nFyT5RrGpCRXYKSCqe1bNYZie+lV/i+DSKHEtFh4ounEC6hVOUSFEIyj7I2NtzU423s2HvB+PwvNlwWCYs288w8MMLXzZiGkfTQXA943pbzHxvGiZomxUcSKwU+DGFOsYk9p2Yi1wLj8KYcmL/AHn9IGKpaygW0Ue836vP4Uv47ATjZmCKSZfaNtlgRewJ7elanhOWF8uiDl3BrJLDJL4s8mY9UhZrASKFN3NtB5VqfN+HVsHMDZbRswY/UZRmVx5FSAQe1qzXlZwfmvXvrlUC/U6Gxtc/lWm8ySH5vLbfw3tfzy1PP4T6zvhfHpMTHNGxti1Rop1Sw+cRC6eJHewEyG9ux20BGSsQYRocFxFG2HzdlYDRl8QgMvofLsbg6g1P4HhlkxL2OV44Z2S2jROk5ZfTufQhiDpv3/tD59hJ8uVGdQMTH2R1YOJU7hCy9Q1tqdwc2PSk5YGLhWbUZ3U37gTrofSxponFi4miN80MpUg65gpZFa+97dLa7hT3NJOIxNFg8GzDKYZ5Aw8iWjcfgCfjTeOHLiOJLpfxEcX/AFnP8JKDZ/kfxObBOv2JiB7iqN+ZNXqs35GVuGrJFNlLO6myXbJcAakgXvpt672q5wcdWw8TpJ1X9YX0t5m1tqUNaicVS8L23AzD3r1fwrlwvjcc5dVuroetGtmAOzaaFT2I03G4IE51uCDsdKCtqsl3FkCXvGQSSVABu192zDtoBbVDUdFyu6x6nuWN7ZtBmbvqYzbve9n3r5iMXIHjDKPCyHO+ax8SNlstrXIsrm4Omns3rq117BBb2tm1zLoNlF1TUkC51ZxWa0pPG8I0U2RpbseouQFuWGbVb2XqB0NrabUo4mhZHDKL2uDa49L97XtqfhVl54hW0bqLgXBPoLOt/eCbDKB5XGtVGYi9gTGfI7a9wD5+hJ9K1Ep5guYAY0LIAxUZhfY2FxoPOiqRPyPG7M5XViWOrbk3oqYP03WUfKvxuOGUySYNpfBVQHYplJY9O5Jvdvs6a1dOT+eoOIq3hZ1kjt4kbD2c2bKQw6WBytsb6agVkXy8cWzBY7+3KW96xjKP3h91PaXpXY/lGxeJljihEeHSRwgKgEi5FxmfpvY7Wvt51G+VFAmLSIM7BUDNnd3JZmYn2ibaAaC29QPk5wxl4jETrku5vr7KkD/dlqPz5jPF4hiGFyA2X3ZAE/MGr9Fj+SPDFsdmtosLH3FmUfDc/ca54rj5mxONhclg7skIubDxJUi2vvYA6Dzpp8kEZVcVM1gFCqPTKHZv+mqhwCAS4iFj1EyAsW6VJAMjA+mm9q3PbN9Nu5bc5pSSls3srfpt0b9x0eQqhcYnWTDMcjnxETVibAzSG9gxuL37Crby/ilTByyAx2AZvoxYLoXsT3Iv6e6qVxRQERStrSwp9I9yAuVtrkWtW/tT5Fz5PfNPL1JoNVXW2kY38tPIUi4wM08py3GeX226eg5NBrqPcKe8kyFjKSToSNEZB7TDQnfbtVWxuHJaViE3xDAtdzYykiwNgptppU/tT48cqPphB4n1V0jW+7R6Oeq22p071ofNJvhphYG8T6NsenvptWc8scRgU4RWnuxWIBARo11stlF998x99aLzKM2HlGmsbjqFxqvcdxWfP4vj9ZRyUv8Af5xrrFMLE3P6TY760n5OlIbESqSJI4GlQ+ZVhcN9pWBsR8RYgEOORT/xKQEW6JQdST7Z3J3PrSTkxbnFAbnByge/prFaOOKgYzBgwEBQ+YId45CMpjv9k6ZCfRdAQBKwWHE3FMVEzZFmgW5te11ga9tL210pDy9ifBwcswUMVlVZFO0kTqQVPx1B7a+ZvZeFxq2JixMchKvGyBmOpARiFJ38RbAEE9QF+zVFbDw5fHdpARay6sLnZmAAFhsw7n86Q8SIQyRmJ5GiCOY09GJjEZNh7SbDbKBpcVK5f5gjihUz4iBAE1JYIq2sLXJ2Jvb7qrfFvlIwKyyBMSQpv7Cu5zsQc4NipXVza+mgA7VBaOVsei47w8tnBYXfcRuCwyG3ssyDp07fHRKxbC8Wj+fxOkyyI2SRSTdjYqmZcx0W2YkAdz332mtIq2LlEckgtd1e6aXPVlfS4t3bWzEXOw1qMZhdWma1jsp0ZktuwuWYGNvZzEfaANqY8ZiPjMFy2eMXzGw6SVN/PRx2I9D2QcVVDBIHYMxXXMNiQDYITv7dg5vf2VrFaJ+YeYYZFMMdiMwIyWyX1B9k5b20v1km/ULEVXHdyLECRRpl0zC2gsCL6W+r271XsRgZFzvNMsbxMvhwm+eTM5JyDQALZs2l9r2ppimvZg1tLjYjz277Hz32qwrwyrf6w9Mx0r5XT+1Z/T75P5iiqzpPyBz9icLifm8CRMs8q586ksABlJBDDYZjY371D+VbHh8aEzEiNALeTNdj+BSuXyY4AyY7OwP0aM3xboH5t91IuZsf42Mnk0N3Nvcpyj8AKTpb2t3yRwqJMRMRbw4wv+olj+5VFnxOd3dr3dyx8tSWP41fOW28DguJlOhlLBSPULEP9xNZ3V+o07lgeDwLEyXt4niW/wAwEQ/GqjwXikUTxMxNwzMxKlrdORRbQW1JuO9vKrXx0iHgEKbeIE+9iZj+VUXB8vYma3hwSsPPKQv+o6fjVlxLGwxY5BweRw7SIYm6rC9rZCLaa7is7x3OUZZWihtklEmthfoKAaX9+9Xd+Gf8IXCCSOOTKocXzZbuHe4S5J9r3nvVcwHydwfWlnm/wkCr7jfM34CnO9rxWn5KuLviY53cAAOAoW43zOe+uprK+JzSzYmRQZJPpWyqMzWGYnQa6VsPL3CnwsZjw0AiDNmbxHLZja173uDYfZtU+Pg8gFvECD7MYy29xXL+IrOmMp5Q5QxS4nDzSQNHEkiszSWSwBGtmIPbyrVeaMakuFmjjbM7wuqBdczFDYA7E+l713PB4U6pGNx9Z2y/eRa/xpfJicFNlSN4SWJymMqSTvow0Y97a7baVFZx8ms5+fqrA5ir3J3v1XvfW/nUP5PR/enX7UDj71Bq+twhIcZHPILMLjxF2cFSOsfaH2t7DW9iwonJuHaHiaRupB61sd7ZGsfUWAtV1EHhBvgMcPLwT/vI/jTfB8SaMYKy5454gjoNCXjkdQ6ntIOm3ut6hXy2t8PjkP8A7Iax843B/CukM30XDj2SVwff4iPb7jeimCcpYdSDJKWYnRRljzE9gu49BU3AxYESeGkas9yOtWOq6nV9NPSl3GIlXFksxBzIxAX7LWBvt6V4dkTHEEG+calrAGRew7/GsqYYzhHhyCWAXS2ZolYqD36SPZuQNq0j5JOd2lnOGBZoWuYw/tRMAWKb3A0Omo8rd6JIXBUKrNoQbC1rG4vewsfSpvKrtDxCGfKENxmGYANm6DewNtDv6Ckq2Nq5nGVomzZAWKFv21PqLaqg3A110vVSl4jErARsGkYHIVIYkEgkZraAiQi0YC3GrVJ5yx5xWDlicABlsMgJzXytYE6XPUKyaDlXTSInXXMQLEHyvffXarYkdeeICk6tIU+kW+VSNCLI2a19Scx3OvfWvvCMQGw6ZlJA6CLMfZOUaj0APx702wvCwAocxWiOiLc9NyxUezby0qf80UZ7aZuoDQAHbT3WXvUMIfAPYSW7ezt8Rf76KscWIiKg9AuAdSf50VdFe5XwBw+FxU65ndlsNNyimwAHmxqi4bk7FPYmPwwe8rKlvgxv+FabwTh0hwsRmldOgEgWS1x9bzPncV6E+CTN1rIQbMEzSm/qqX1+FSbJ2XNK5uGxtw+LBeJZlsZMilr6l2C3IGrHf8KiYPkCHtBNJfvK+W3+Vcv5mrTFxU7RYWS1tC2VF/PN/tr0JMW9v0EXmOqQ29D0C/wNUek4dMyqpaNFTRQq3AAFha+o000NdW4QgF5ZWYfrNYD3E6j764/2PI9/FxMzA9lIjt6AxgNb3mvcfLuHUhjGrMPrP1N/qa5qDwvE8EuqFZTew8NWmI+KhrVKTjchuI8LKfIuUjU/izD/AE11fERRDqKqP4UsxPPuDj3mU/s9X7tzRDAPjHtrBEO4s8h+DXQf7aDwR2B8XEztc7Kwit6AxBTb3k1yTmRHwj4qMXRVdhodRHe+9reyRVBxnyvTMD4cSr+0c2nuAB/Grg0mPlvDhg3hKzge03U3+prmvfEMDE8eRlUi+3kQdCLbEb3G1ZfwPnfFYjGwo8gyM4DIoFjv3a5+41oPNWOMeHd13VGZb33AuKWYSl2JxcmHGWW80G2c6ug7CT7Q/XGo0uDq1K5vDSaKdVMiICUOl0uLEX7ixP5+pg4LntJ4yrDLJbY7HT0/l8KUYXjvhqApit5hW8h2tr7wRRX3huAZTiBZfpEmAI1JVvDI28iDp76+QcFdsNGgVzlmLAGyEXRT9a3cVKw3MarsrtcC9gFFwfhXybmFuq0aLYg9bX7Aba01cSeI8umWQu5jAK2GZmJsNdRqL3qbLy4AQzyMbsAbKF30Gu29u1IxzA56fFRb3FkXzqJi+M3UZ5JSTY2v697VFxdzHGgW5Glx1uffrl93lUaPjmHjZSDGNwcq3OhNtRY1Up5FALAA2AIN73B99RknZhm0BDaKB2779qzq5F0xXNykghZHsdL7XuR312NL8VzNMucLCNddTm7AX19wqtiVyt9fdf8Ao/GvvFSDkNx1aH10O99xTV4nEfME5GkgQEX6RcfxA3NQcPxUyMAZHbW2pIvcX7etK4VsGW5ObSy/dfbavEEBuSFJtY6+Y9/agdSYC5O2/rRUoYj0X7hRTRdF4DALF1DkbNKxc/e5JqXDiYswRSmY7KPTeso5z4w74uUK7BActgSBoADcDS970y+S7DfTyyfYTL8XN/yU10xz1b+Jc+YaB2jYsXTQgA/na341y5f56XFz+FHGyjKWJa2wsOxPcisr4pi/Enle987sfgSSPwq4fJVh7yTvb2VCj/MST+6KYkdOaue8RFiZYoygVTYGxv7IJ723J7Up4Dx7E4jGQI8zkeICQLLcLqQctriw70k43iM+Jmbe8jEe7MbfhTb5PYC2PjI+qGY/6SPzIqob/KxibzQp3VC3+o2/6TVFvVq+UubNjbfZjUfm38aqlINbwi5OBkeeHc/F8x/M1kzGtV4hLk4IPWBBt9sKP41lFSLT/kw/8Qg/xPyBrUOeH/usn+G/7tZbyP8A+vw/7X/Sa0vnhj82fb2H/dpfZGS8E/Tp8f3TUnGErcjTW3oN6icIa00f7X56UwlgV2YG2+tKsQ4sSch6tfPW9jfzqXw6QAuMxbpv5nT3ivHzZFta29j/AA3qXCq3H7Pu/KsWtyIYbqPQx6t+9d/CJOij339fv2roZEXfL2Opv5VKhxwU6Aan6oJ318qi9uQjdowD9nte2h/HeucfD3PVdjcaAWAOnv8APWpSY+4UdW5G1rAf+K+eOenTzHU5AHwAPlSF17h4cSBf632jf1+6vDQrkF8oysLj02+IrmcTlG8S5W73Pn5kdq4lyyyKrg2uQV9e2lVDGSOME6sfKw/kK5GaMG4Q2I3Yj+ZO1LjilIUfSMdjv/2Fc3mA1EQ0Nuqw9e/9a0ypsNBxED/2/vopN/aP6if6lopxqbEDEzl3ZzuzFj7yb1euUT4PDcRNpmbNl/yrYX/zXqgVe+LnweERR2IMmX72JlP5WrowolaT8n/0WAnlOguzX9EUfxzVm1aQgMPBfMumw7+K38mqVYzern8l0BOJkbssZHxZlt+ANV/BcuTy+zGQPN+kfC+/wq7ck8LbCeKZcpLhQuXW1s173A8xtSkVLneTNjpj6gfcqikdXTjfKmYzTtIbu5KgC1sx2Pnpp22qBw7lSJ7eJivDPceGSP8AVmt99Bc+clycKKgWAWNfuZP5Vk9bhxDh0WLh8NmJjNjeNhrlsRrY6Uvi5AwS2+hLftO/8CBRbGecjj+/wftH91q0fnj/ANO2v1H/AHam4Xg+FiYFIYEYbMAMw7aE63qFzRlKKDqDcG97EG1SkjJeGH6aP9oVNxDZSTf8PdTGXgKLIroSLMDY6jQg6d/zpPjJDmOhoTp88e/ZjrXXDS3dQRbtcm/nUFfcT7zXXCmzggAa+81Ma3frtO5XYrb3Gj582+ZtbWsBvpfy9RXueN2bc+W39etR8REy2zFrf160iUx4S2bNmudd2038t6jYpLObKNDcEtp57aV74fACSNTp3+/yqZJwtS+pF7adv40Xor8X/CFzc7H7t6ncJxIzkMR1L9UWGnwFR8dhQhXIFN9xoak4OO7LcWsQAALX0tralIgYjVm1e3YdtNPhtXhIh9ltPP8AoaVYPCVXYEHXt7x7/SoslgRZRfbUgXqGX8KThx5D7/8AvX2mvzxfJfv/AO1FU7e8NwrAk2aeY+qhAP8AqNXabDYbFRqHs6IdBmZbG1uxB2qjMoO4B94B/Opj8wug1WMgDYLl/LT8K2ydvJgomyjDR3Hmt/cdQa7z85LEotE1trWYAD00/hVNwfGJpJGbPlXsMoI9B2286Y4bFsWAkkUqPMPf+I/GoLbhOOrilDqCApsb+eh/lXcLSVeJxwxXUZzf2Y7Fte9vKiLmS7KGjMast7uQLagDT1+/Q1FSuOm0VvMj+dV61MuIcTSaJCp0zH8NP5Uuqo+Rsym6synzUkH7xUr+1JCLMc/v0OxG4t79fKo5otQWDhXMqAkzLlA1Vhmc97376C1rXqZx/ECRBludiPVXUMDbcf15VT8Sehvcfyprj8QQYz+pH+RFDSrB4SZyB4ckYPd9h9+v4GvHEuV3Wx8SNiSNBcefc1bsNLmFQOOxx2BfKCLWJNj7Xb42qCqw8HkyliqFbgkXOosL2tUf+yGWXpH17KLr52G591PcJYQTMlr5b6bEqotSp+KEYjLlFxICp8+oEXpiyuckxEhUA5lYhh3BBIO1ttaPmMkl7xuQb/VPw7Vf9Gu3Y3P40JGDqNRvprpU4ry/xScNwWUEERGxGxNtdPO1SoeEzEgsgW4N7lTrp6++rYY6MlOJzqrjgUp1uoIOw2I+7Tt516/sBzmu4uTpbt+VWXLXgirxic6r/wD+OnMGLna1rH3+dezwBe5bU3tpTy1cmFXInKkp5cj8j9//AGopxeimJqiycTCm1HjiUW/nS3E+1UjBzKo8j3qonYSDKLVJBqMmLU7H8q7BqDoBQzkA2v8ACviuPMV7Vb9x94qKicPBeQs+ttFuNrf+TTYGoyi1dQ1B0zV9LVzvXwvVEbG45dU1JIO3aw7024m/sfsJ/GkUsAzMftC3b8ztTDiGNViMrKbKo0IOouO1EPcDPpXjjU65NWVWNspJAOjLe1/SoODxS/aF/wCjXTi2KtGdVvbpzbEgqf6tUVDwWMTrBcdQIAGouBqfx1+FVrGz/TB/RG/2qaaxYLx2IzdO5tfe5v8AC1DYdZdAFJy2ubDUADeqh1JzUkVlZSdL/A3qPiub1ChBG6CwtYAWXtbq2pTj8CZGQixsgB1G4veo+LxWQhXjDFVC3zHYe6i6eDnm17Rs1/PS2gGm9NuB8bbEKzFAgBtvfsD5etUccWttEnxzH+NNuXuNOZctlCkEkKLXOmupoLPgOMJKzKNGQkEHfQkX/Cu64tS7IDqu/lr5VGXBpn8QABjufOhMOFZmG7an3+f3flVRMBpXxrGPFkKjMt+sAXbta2ot3117VJxPUjC9ri331nbYqQEgu9xoeo0GhJiFIBvvX2s4+ct9pvvNfagkEeg+6oZoooPl6dQnpHuoooFeIkOY6nevInb7R++iigccMclLnepTNpRRQQ48Q32jUqJyVufOiig5T7UmxCgGiioO/Bv0y+5v3Wq1Y09PwP5iiiqpfw2YiTQ/1c0lxje0P1j+dFFEM+HHpX3VB47+kH7I/M0UUC9N6tXyfYFJeJwRuLo2YMLkXsrHcEHcUUUSrI4sSB2JA++vLGiiqrm5qgcVW00n7R/OiigiUUUVB//Z"/>
          <p:cNvSpPr>
            <a:spLocks noChangeAspect="1" noChangeArrowheads="1"/>
          </p:cNvSpPr>
          <p:nvPr/>
        </p:nvSpPr>
        <p:spPr bwMode="auto">
          <a:xfrm>
            <a:off x="63500" y="-4905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2" name="TextBox 11"/>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sp>
        <p:nvSpPr>
          <p:cNvPr id="20" name="文字方塊 3"/>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FFC000"/>
                </a:solidFill>
              </a:rPr>
              <a:t>Coating</a:t>
            </a:r>
            <a:endParaRPr lang="zh-TW" altLang="en-US" sz="2000" dirty="0">
              <a:solidFill>
                <a:srgbClr val="FFC000"/>
              </a:solidFill>
            </a:endParaRPr>
          </a:p>
          <a:p>
            <a:pPr algn="r"/>
            <a:endParaRPr lang="zh-TW" altLang="zh-TW" sz="1200" dirty="0">
              <a:solidFill>
                <a:srgbClr val="FFC000"/>
              </a:solidFill>
            </a:endParaRPr>
          </a:p>
        </p:txBody>
      </p:sp>
      <p:pic>
        <p:nvPicPr>
          <p:cNvPr id="19"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776510" y="1496616"/>
            <a:ext cx="1340768" cy="1005575"/>
          </a:xfrm>
          <a:prstGeom prst="rect">
            <a:avLst/>
          </a:prstGeom>
          <a:ln>
            <a:solidFill>
              <a:schemeClr val="tx1">
                <a:lumMod val="50000"/>
                <a:lumOff val="50000"/>
              </a:schemeClr>
            </a:solidFill>
          </a:ln>
        </p:spPr>
      </p:pic>
      <p:pic>
        <p:nvPicPr>
          <p:cNvPr id="31" name="Picture 3"/>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5416" y="1496616"/>
            <a:ext cx="2376264" cy="1584176"/>
          </a:xfrm>
          <a:prstGeom prst="rect">
            <a:avLst/>
          </a:prstGeom>
          <a:ln>
            <a:solidFill>
              <a:schemeClr val="tx1">
                <a:lumMod val="50000"/>
                <a:lumOff val="50000"/>
              </a:schemeClr>
            </a:solidFill>
          </a:ln>
        </p:spPr>
      </p:pic>
      <p:pic>
        <p:nvPicPr>
          <p:cNvPr id="33" name="Picture 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866571" y="1496616"/>
            <a:ext cx="1584176" cy="1188132"/>
          </a:xfrm>
          <a:prstGeom prst="rect">
            <a:avLst/>
          </a:prstGeom>
          <a:ln>
            <a:solidFill>
              <a:schemeClr val="tx1">
                <a:lumMod val="50000"/>
                <a:lumOff val="50000"/>
              </a:schemeClr>
            </a:solidFill>
          </a:ln>
        </p:spPr>
      </p:pic>
      <p:sp>
        <p:nvSpPr>
          <p:cNvPr id="35" name="文字方塊 3"/>
          <p:cNvSpPr txBox="1"/>
          <p:nvPr/>
        </p:nvSpPr>
        <p:spPr>
          <a:xfrm>
            <a:off x="4509120" y="848544"/>
            <a:ext cx="1632402" cy="432048"/>
          </a:xfrm>
          <a:prstGeom prst="rect">
            <a:avLst/>
          </a:prstGeom>
          <a:noFill/>
        </p:spPr>
        <p:txBody>
          <a:bodyPr wrap="square" rtlCol="0" anchor="ctr" anchorCtr="0">
            <a:noAutofit/>
          </a:bodyPr>
          <a:lstStyle/>
          <a:p>
            <a:r>
              <a:rPr lang="en-US" altLang="zh-TW" sz="1400" b="1" dirty="0">
                <a:solidFill>
                  <a:srgbClr val="FFC000"/>
                </a:solidFill>
              </a:rPr>
              <a:t>THEME COATING</a:t>
            </a:r>
            <a:endParaRPr lang="zh-TW" altLang="en-US" sz="1400" b="1" dirty="0">
              <a:solidFill>
                <a:srgbClr val="FFC000"/>
              </a:solidFill>
            </a:endParaRPr>
          </a:p>
          <a:p>
            <a:pPr algn="ctr"/>
            <a:endParaRPr lang="zh-TW" altLang="zh-TW" sz="1200" dirty="0">
              <a:solidFill>
                <a:srgbClr val="FFC000"/>
              </a:solidFill>
            </a:endParaRPr>
          </a:p>
        </p:txBody>
      </p:sp>
      <p:sp>
        <p:nvSpPr>
          <p:cNvPr id="36" name="文字方塊 3"/>
          <p:cNvSpPr txBox="1"/>
          <p:nvPr/>
        </p:nvSpPr>
        <p:spPr>
          <a:xfrm>
            <a:off x="315416" y="992560"/>
            <a:ext cx="2952327" cy="576064"/>
          </a:xfrm>
          <a:prstGeom prst="rect">
            <a:avLst/>
          </a:prstGeom>
          <a:noFill/>
        </p:spPr>
        <p:txBody>
          <a:bodyPr wrap="square" rtlCol="0" anchor="ctr" anchorCtr="0">
            <a:noAutofit/>
          </a:bodyPr>
          <a:lstStyle/>
          <a:p>
            <a:r>
              <a:rPr lang="en-US" altLang="zh-TW" sz="2000" dirty="0">
                <a:solidFill>
                  <a:schemeClr val="tx1">
                    <a:lumMod val="50000"/>
                    <a:lumOff val="50000"/>
                  </a:schemeClr>
                </a:solidFill>
              </a:rPr>
              <a:t>Sky Pier, Tung Chung</a:t>
            </a:r>
          </a:p>
          <a:p>
            <a:r>
              <a:rPr lang="en-US" altLang="zh-TW" sz="1000" dirty="0">
                <a:solidFill>
                  <a:schemeClr val="tx1">
                    <a:lumMod val="50000"/>
                    <a:lumOff val="50000"/>
                  </a:schemeClr>
                </a:solidFill>
              </a:rPr>
              <a:t>Gammon Construction Ltd.</a:t>
            </a:r>
            <a:endParaRPr lang="zh-TW" altLang="en-US" sz="1000" dirty="0">
              <a:solidFill>
                <a:schemeClr val="tx1">
                  <a:lumMod val="50000"/>
                  <a:lumOff val="50000"/>
                </a:schemeClr>
              </a:solidFill>
            </a:endParaRPr>
          </a:p>
          <a:p>
            <a:pPr algn="ctr"/>
            <a:endParaRPr lang="zh-TW" altLang="zh-TW" sz="1200" dirty="0"/>
          </a:p>
        </p:txBody>
      </p:sp>
      <p:sp>
        <p:nvSpPr>
          <p:cNvPr id="43" name="TextBox 42"/>
          <p:cNvSpPr txBox="1"/>
          <p:nvPr/>
        </p:nvSpPr>
        <p:spPr>
          <a:xfrm>
            <a:off x="332656" y="3440832"/>
            <a:ext cx="3024336" cy="3547125"/>
          </a:xfrm>
          <a:prstGeom prst="rect">
            <a:avLst/>
          </a:prstGeom>
          <a:noFill/>
        </p:spPr>
        <p:txBody>
          <a:bodyPr wrap="square" rtlCol="0">
            <a:spAutoFit/>
          </a:bodyPr>
          <a:lstStyle/>
          <a:p>
            <a:r>
              <a:rPr lang="en-US" altLang="zh-TW" sz="1200" b="1" dirty="0"/>
              <a:t>PROJECT DESCRIPTION</a:t>
            </a:r>
          </a:p>
          <a:p>
            <a:endParaRPr lang="en-US" altLang="zh-TW" sz="1400" b="1" dirty="0"/>
          </a:p>
          <a:p>
            <a:pPr algn="just"/>
            <a:r>
              <a:rPr lang="en-US" altLang="zh-TW" sz="1000" b="1" i="1" dirty="0" err="1"/>
              <a:t>SkyPier</a:t>
            </a:r>
            <a:r>
              <a:rPr lang="en-US" altLang="zh-TW" sz="1000" b="1" i="1" dirty="0"/>
              <a:t> </a:t>
            </a:r>
            <a:r>
              <a:rPr lang="en-US" altLang="zh-TW" sz="1000" b="1" i="1" dirty="0">
                <a:latin typeface="+mn-ea"/>
              </a:rPr>
              <a:t>(</a:t>
            </a:r>
            <a:r>
              <a:rPr lang="zh-TW" altLang="zh-TW" sz="1000" b="1" i="1" dirty="0">
                <a:latin typeface="+mn-ea"/>
              </a:rPr>
              <a:t>海天客運碼頭</a:t>
            </a:r>
            <a:r>
              <a:rPr lang="en-US" altLang="zh-TW" sz="1000" b="1" i="1" dirty="0">
                <a:latin typeface="+mn-ea"/>
              </a:rPr>
              <a:t>)</a:t>
            </a:r>
            <a:r>
              <a:rPr lang="en-US" altLang="zh-TW" sz="1000" b="1" i="1" dirty="0"/>
              <a:t> </a:t>
            </a:r>
            <a:r>
              <a:rPr lang="en-US" altLang="zh-TW" sz="1000" i="1" dirty="0"/>
              <a:t>is a cross-boundary ferry pier in Hong Kong International Airport, Chek Lap Kok, New Territories, Hong Kong. It is operated by Hong Kong International Airport Ferry Terminal Services Limited, a joint venture company of Chu Kong Passenger Transport Co. Ltd. and Shun </a:t>
            </a:r>
            <a:r>
              <a:rPr lang="en-US" altLang="zh-TW" sz="1000" i="1" dirty="0" err="1"/>
              <a:t>Tak</a:t>
            </a:r>
            <a:r>
              <a:rPr lang="en-US" altLang="zh-TW" sz="1000" i="1" dirty="0"/>
              <a:t>-China Travel Ship Management Limited. At this pier, passengers abroad can transit from Hong Kong International Airport to piers in the Peal River Delta of Guangdong Province or vice-versa, without immigration and customs clearance through Hong Kong. </a:t>
            </a:r>
          </a:p>
          <a:p>
            <a:pPr algn="just"/>
            <a:endParaRPr lang="en-US" altLang="zh-TW" sz="1000" i="1" dirty="0"/>
          </a:p>
          <a:p>
            <a:pPr algn="just"/>
            <a:endParaRPr lang="zh-TW" altLang="zh-TW" sz="1000" i="1" dirty="0"/>
          </a:p>
          <a:p>
            <a:pPr algn="just"/>
            <a:r>
              <a:rPr lang="en-US" altLang="zh-TW" sz="1000" i="1" dirty="0"/>
              <a:t>Kesford was responsible for supply &amp; install the integrated colour themed plaster coating with a trowelled fine texture to the external façade as well as the installation of low V.O.C. Italian quartz coating for the architectural internal areas of Sky Pier Building</a:t>
            </a:r>
            <a:r>
              <a:rPr lang="en-US" altLang="zh-TW" sz="1050" dirty="0"/>
              <a:t>.</a:t>
            </a:r>
            <a:endParaRPr lang="zh-TW" altLang="zh-TW" sz="1050" dirty="0"/>
          </a:p>
          <a:p>
            <a:endParaRPr lang="zh-TW" altLang="en-US" dirty="0"/>
          </a:p>
        </p:txBody>
      </p:sp>
      <p:pic>
        <p:nvPicPr>
          <p:cNvPr id="18" name="Picture 3"/>
          <p:cNvPicPr>
            <a:picLocks noChangeAspect="1"/>
          </p:cNvPicPr>
          <p:nvPr/>
        </p:nvPicPr>
        <p:blipFill>
          <a:blip r:embed="rId9" cstate="print"/>
          <a:stretch>
            <a:fillRect/>
          </a:stretch>
        </p:blipFill>
        <p:spPr>
          <a:xfrm>
            <a:off x="3789040" y="3872880"/>
            <a:ext cx="2884034" cy="2160240"/>
          </a:xfrm>
          <a:prstGeom prst="rect">
            <a:avLst/>
          </a:prstGeom>
          <a:ln>
            <a:solidFill>
              <a:schemeClr val="tx1"/>
            </a:solidFill>
          </a:ln>
        </p:spPr>
      </p:pic>
    </p:spTree>
    <p:extLst>
      <p:ext uri="{BB962C8B-B14F-4D97-AF65-F5344CB8AC3E}">
        <p14:creationId xmlns:p14="http://schemas.microsoft.com/office/powerpoint/2010/main" val="4034796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511C56B-5505-4C67-BB0F-01D9378C6D44}"/>
              </a:ext>
            </a:extLst>
          </p:cNvPr>
          <p:cNvSpPr/>
          <p:nvPr/>
        </p:nvSpPr>
        <p:spPr>
          <a:xfrm>
            <a:off x="147376" y="1626526"/>
            <a:ext cx="6593992" cy="78629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30" name="圖片 29">
            <a:extLst>
              <a:ext uri="{FF2B5EF4-FFF2-40B4-BE49-F238E27FC236}">
                <a16:creationId xmlns:a16="http://schemas.microsoft.com/office/drawing/2014/main" id="{4CE55334-769A-498C-872A-DD7D4382E2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3760" y="5512255"/>
            <a:ext cx="2624917" cy="1968688"/>
          </a:xfrm>
          <a:prstGeom prst="rect">
            <a:avLst/>
          </a:prstGeom>
        </p:spPr>
      </p:pic>
      <p:pic>
        <p:nvPicPr>
          <p:cNvPr id="19" name="Picture 2" descr="C:\Users\ANDREW\Desktop\KESFORD\ver1\DSC_9737.jpg"/>
          <p:cNvPicPr>
            <a:picLocks noChangeAspect="1" noChangeArrowheads="1"/>
          </p:cNvPicPr>
          <p:nvPr/>
        </p:nvPicPr>
        <p:blipFill>
          <a:blip r:embed="rId3" cstate="print"/>
          <a:stretch>
            <a:fillRect/>
          </a:stretch>
        </p:blipFill>
        <p:spPr bwMode="auto">
          <a:xfrm>
            <a:off x="4575256" y="2200187"/>
            <a:ext cx="1958858" cy="2805470"/>
          </a:xfrm>
          <a:prstGeom prst="rect">
            <a:avLst/>
          </a:prstGeom>
          <a:ln>
            <a:noFill/>
          </a:ln>
          <a:effectLst>
            <a:softEdge rad="112500"/>
          </a:effectLst>
        </p:spPr>
      </p:pic>
      <p:sp>
        <p:nvSpPr>
          <p:cNvPr id="3" name="TextBox 2"/>
          <p:cNvSpPr txBox="1"/>
          <p:nvPr/>
        </p:nvSpPr>
        <p:spPr>
          <a:xfrm>
            <a:off x="476672" y="704528"/>
            <a:ext cx="3212976" cy="369332"/>
          </a:xfrm>
          <a:prstGeom prst="rect">
            <a:avLst/>
          </a:prstGeom>
          <a:noFill/>
        </p:spPr>
        <p:txBody>
          <a:bodyPr wrap="square" rtlCol="0">
            <a:spAutoFit/>
          </a:bodyPr>
          <a:lstStyle/>
          <a:p>
            <a:endParaRPr lang="zh-TW" altLang="en-US" dirty="0"/>
          </a:p>
        </p:txBody>
      </p:sp>
      <p:sp>
        <p:nvSpPr>
          <p:cNvPr id="23" name="TextBox 22"/>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pic>
        <p:nvPicPr>
          <p:cNvPr id="27" name="Picture 2"/>
          <p:cNvPicPr>
            <a:picLocks noChangeAspect="1" noChangeArrowheads="1"/>
          </p:cNvPicPr>
          <p:nvPr/>
        </p:nvPicPr>
        <p:blipFill>
          <a:blip r:embed="rId4" cstate="print"/>
          <a:stretch>
            <a:fillRect/>
          </a:stretch>
        </p:blipFill>
        <p:spPr bwMode="auto">
          <a:xfrm>
            <a:off x="163348" y="965125"/>
            <a:ext cx="390877" cy="410571"/>
          </a:xfrm>
          <a:prstGeom prst="rect">
            <a:avLst/>
          </a:prstGeom>
          <a:noFill/>
          <a:ln w="9525">
            <a:noFill/>
            <a:miter lim="800000"/>
            <a:headEnd/>
            <a:tailEnd/>
          </a:ln>
        </p:spPr>
      </p:pic>
      <p:sp>
        <p:nvSpPr>
          <p:cNvPr id="28" name="文字方塊 3"/>
          <p:cNvSpPr txBox="1"/>
          <p:nvPr/>
        </p:nvSpPr>
        <p:spPr>
          <a:xfrm>
            <a:off x="312907" y="1036275"/>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sp>
        <p:nvSpPr>
          <p:cNvPr id="22" name="Rectangle 21"/>
          <p:cNvSpPr/>
          <p:nvPr/>
        </p:nvSpPr>
        <p:spPr>
          <a:xfrm flipV="1">
            <a:off x="3717032" y="776535"/>
            <a:ext cx="2996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1238951E-B0B9-4E16-A3AD-5DDB34EF60C2}"/>
              </a:ext>
            </a:extLst>
          </p:cNvPr>
          <p:cNvSpPr/>
          <p:nvPr/>
        </p:nvSpPr>
        <p:spPr>
          <a:xfrm>
            <a:off x="153198" y="1626526"/>
            <a:ext cx="4232287" cy="584775"/>
          </a:xfrm>
          <a:prstGeom prst="rect">
            <a:avLst/>
          </a:prstGeom>
          <a:solidFill>
            <a:schemeClr val="bg1">
              <a:lumMod val="65000"/>
            </a:schemeClr>
          </a:solidFill>
        </p:spPr>
        <p:txBody>
          <a:bodyPr wrap="square">
            <a:spAutoFit/>
          </a:bodyPr>
          <a:lstStyle/>
          <a:p>
            <a:r>
              <a:rPr lang="en-US" altLang="zh-HK" sz="1600" b="1" dirty="0">
                <a:solidFill>
                  <a:schemeClr val="bg1"/>
                </a:solidFill>
                <a:latin typeface="+mj-lt"/>
              </a:rPr>
              <a:t>5 Proprietary Anti-Graffiti Coating Testing on 5 common types of wall finishing</a:t>
            </a:r>
          </a:p>
        </p:txBody>
      </p:sp>
      <p:pic>
        <p:nvPicPr>
          <p:cNvPr id="15" name="圖片 14">
            <a:extLst>
              <a:ext uri="{FF2B5EF4-FFF2-40B4-BE49-F238E27FC236}">
                <a16:creationId xmlns:a16="http://schemas.microsoft.com/office/drawing/2014/main" id="{EFDCC23F-87B1-419C-A328-C9D44A0CFB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9681" y="2739405"/>
            <a:ext cx="2592288" cy="1944216"/>
          </a:xfrm>
          <a:prstGeom prst="rect">
            <a:avLst/>
          </a:prstGeom>
        </p:spPr>
      </p:pic>
      <p:pic>
        <p:nvPicPr>
          <p:cNvPr id="17" name="圖片 16">
            <a:extLst>
              <a:ext uri="{FF2B5EF4-FFF2-40B4-BE49-F238E27FC236}">
                <a16:creationId xmlns:a16="http://schemas.microsoft.com/office/drawing/2014/main" id="{CD0A2D33-8EFA-43C5-AEA7-1D71640533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099749" y="2732850"/>
            <a:ext cx="2592290" cy="1944218"/>
          </a:xfrm>
          <a:prstGeom prst="rect">
            <a:avLst/>
          </a:prstGeom>
        </p:spPr>
      </p:pic>
      <p:pic>
        <p:nvPicPr>
          <p:cNvPr id="3072" name="圖片 3071">
            <a:extLst>
              <a:ext uri="{FF2B5EF4-FFF2-40B4-BE49-F238E27FC236}">
                <a16:creationId xmlns:a16="http://schemas.microsoft.com/office/drawing/2014/main" id="{49C2DC91-E3E9-4C96-84D6-D529132625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087604" y="5540803"/>
            <a:ext cx="2592292" cy="1944219"/>
          </a:xfrm>
          <a:prstGeom prst="rect">
            <a:avLst/>
          </a:prstGeom>
        </p:spPr>
      </p:pic>
      <p:pic>
        <p:nvPicPr>
          <p:cNvPr id="3075" name="圖片 3074">
            <a:extLst>
              <a:ext uri="{FF2B5EF4-FFF2-40B4-BE49-F238E27FC236}">
                <a16:creationId xmlns:a16="http://schemas.microsoft.com/office/drawing/2014/main" id="{F966944F-53C6-4A54-A10A-C9F522C03E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4289802" y="5420858"/>
            <a:ext cx="2624919" cy="1968690"/>
          </a:xfrm>
          <a:prstGeom prst="rect">
            <a:avLst/>
          </a:prstGeom>
        </p:spPr>
      </p:pic>
      <p:sp>
        <p:nvSpPr>
          <p:cNvPr id="36" name="文字方塊 35">
            <a:extLst>
              <a:ext uri="{FF2B5EF4-FFF2-40B4-BE49-F238E27FC236}">
                <a16:creationId xmlns:a16="http://schemas.microsoft.com/office/drawing/2014/main" id="{1301AF86-B6CC-4383-B7E3-C3F4F38464BE}"/>
              </a:ext>
            </a:extLst>
          </p:cNvPr>
          <p:cNvSpPr txBox="1"/>
          <p:nvPr/>
        </p:nvSpPr>
        <p:spPr>
          <a:xfrm>
            <a:off x="489261" y="8010544"/>
            <a:ext cx="3207969" cy="1415772"/>
          </a:xfrm>
          <a:prstGeom prst="rect">
            <a:avLst/>
          </a:prstGeom>
          <a:noFill/>
        </p:spPr>
        <p:txBody>
          <a:bodyPr wrap="square" rtlCol="0">
            <a:spAutoFit/>
          </a:bodyPr>
          <a:lstStyle/>
          <a:p>
            <a:r>
              <a:rPr lang="en-US" altLang="zh-HK" sz="1600" b="1" dirty="0">
                <a:solidFill>
                  <a:schemeClr val="accent5">
                    <a:lumMod val="50000"/>
                  </a:schemeClr>
                </a:solidFill>
              </a:rPr>
              <a:t>Testing on different wall finishes</a:t>
            </a:r>
          </a:p>
          <a:p>
            <a:pPr marL="285750" indent="-285750">
              <a:buFont typeface="Wingdings" panose="05000000000000000000" pitchFamily="2" charset="2"/>
              <a:buChar char="p"/>
            </a:pPr>
            <a:r>
              <a:rPr lang="en-US" altLang="zh-HK" sz="1400" dirty="0"/>
              <a:t>Aluminum Siding</a:t>
            </a:r>
          </a:p>
          <a:p>
            <a:pPr marL="285750" indent="-285750">
              <a:buFont typeface="Wingdings" panose="05000000000000000000" pitchFamily="2" charset="2"/>
              <a:buChar char="p"/>
            </a:pPr>
            <a:r>
              <a:rPr lang="en-US" altLang="zh-HK" sz="1400" dirty="0"/>
              <a:t>Brick wall</a:t>
            </a:r>
          </a:p>
          <a:p>
            <a:pPr marL="285750" indent="-285750">
              <a:buFont typeface="Wingdings" panose="05000000000000000000" pitchFamily="2" charset="2"/>
              <a:buChar char="p"/>
            </a:pPr>
            <a:r>
              <a:rPr lang="en-US" altLang="zh-HK" sz="1400" dirty="0"/>
              <a:t>Stone, </a:t>
            </a:r>
          </a:p>
          <a:p>
            <a:pPr marL="285750" indent="-285750">
              <a:buFont typeface="Wingdings" panose="05000000000000000000" pitchFamily="2" charset="2"/>
              <a:buChar char="p"/>
            </a:pPr>
            <a:r>
              <a:rPr lang="en-US" altLang="zh-HK" sz="1400" dirty="0"/>
              <a:t>Granite</a:t>
            </a:r>
          </a:p>
          <a:p>
            <a:pPr marL="285750" indent="-285750">
              <a:buFont typeface="Wingdings" panose="05000000000000000000" pitchFamily="2" charset="2"/>
              <a:buChar char="p"/>
            </a:pPr>
            <a:r>
              <a:rPr lang="en-US" altLang="zh-HK" sz="1400" dirty="0"/>
              <a:t>Concrete</a:t>
            </a:r>
          </a:p>
        </p:txBody>
      </p:sp>
      <p:sp>
        <p:nvSpPr>
          <p:cNvPr id="37" name="文字方塊 36">
            <a:extLst>
              <a:ext uri="{FF2B5EF4-FFF2-40B4-BE49-F238E27FC236}">
                <a16:creationId xmlns:a16="http://schemas.microsoft.com/office/drawing/2014/main" id="{850BB165-29F7-49DD-BD6E-46BA6CE39D01}"/>
              </a:ext>
            </a:extLst>
          </p:cNvPr>
          <p:cNvSpPr txBox="1"/>
          <p:nvPr/>
        </p:nvSpPr>
        <p:spPr>
          <a:xfrm>
            <a:off x="3434205" y="8843663"/>
            <a:ext cx="3152402" cy="338554"/>
          </a:xfrm>
          <a:prstGeom prst="rect">
            <a:avLst/>
          </a:prstGeom>
          <a:solidFill>
            <a:schemeClr val="accent5">
              <a:lumMod val="50000"/>
            </a:schemeClr>
          </a:solidFill>
        </p:spPr>
        <p:txBody>
          <a:bodyPr wrap="square" rtlCol="0">
            <a:spAutoFit/>
          </a:bodyPr>
          <a:lstStyle/>
          <a:p>
            <a:pPr algn="r"/>
            <a:r>
              <a:rPr lang="en-US" altLang="zh-TW" sz="1600" b="1" dirty="0">
                <a:solidFill>
                  <a:schemeClr val="bg1"/>
                </a:solidFill>
                <a:latin typeface="Dotum" pitchFamily="34" charset="-127"/>
                <a:ea typeface="Dotum" pitchFamily="34" charset="-127"/>
              </a:rPr>
              <a:t>Anti-Graffiti Coating</a:t>
            </a:r>
            <a:endParaRPr lang="zh-TW" altLang="en-US" sz="1600" b="1" dirty="0">
              <a:solidFill>
                <a:schemeClr val="bg1"/>
              </a:solidFill>
              <a:latin typeface="Dotum" pitchFamily="34" charset="-127"/>
              <a:ea typeface="Dotum" pitchFamily="34" charset="-127"/>
            </a:endParaRPr>
          </a:p>
        </p:txBody>
      </p:sp>
      <p:sp>
        <p:nvSpPr>
          <p:cNvPr id="2" name="Rectangle 4">
            <a:extLst>
              <a:ext uri="{FF2B5EF4-FFF2-40B4-BE49-F238E27FC236}">
                <a16:creationId xmlns:a16="http://schemas.microsoft.com/office/drawing/2014/main" id="{05FB46E7-F9B8-4DB6-9D29-45B9D1E19D32}"/>
              </a:ext>
            </a:extLst>
          </p:cNvPr>
          <p:cNvSpPr/>
          <p:nvPr/>
        </p:nvSpPr>
        <p:spPr>
          <a:xfrm flipV="1">
            <a:off x="3401616" y="776536"/>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DFC60021-FE9B-46A8-BC28-13B206A00930}"/>
              </a:ext>
            </a:extLst>
          </p:cNvPr>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FFC000"/>
                </a:solidFill>
              </a:rPr>
              <a:t>Coating</a:t>
            </a:r>
            <a:endParaRPr lang="zh-TW" altLang="en-US" sz="2000" dirty="0">
              <a:solidFill>
                <a:srgbClr val="FFC000"/>
              </a:solidFill>
            </a:endParaRPr>
          </a:p>
          <a:p>
            <a:pPr algn="r"/>
            <a:endParaRPr lang="zh-TW" altLang="zh-TW" sz="1200" dirty="0">
              <a:solidFill>
                <a:srgbClr val="FFC000"/>
              </a:solidFill>
            </a:endParaRPr>
          </a:p>
        </p:txBody>
      </p:sp>
      <p:sp>
        <p:nvSpPr>
          <p:cNvPr id="5" name="文字方塊 3">
            <a:extLst>
              <a:ext uri="{FF2B5EF4-FFF2-40B4-BE49-F238E27FC236}">
                <a16:creationId xmlns:a16="http://schemas.microsoft.com/office/drawing/2014/main" id="{99ED6F54-41ED-4E79-AEAF-A0921780BE61}"/>
              </a:ext>
            </a:extLst>
          </p:cNvPr>
          <p:cNvSpPr txBox="1"/>
          <p:nvPr/>
        </p:nvSpPr>
        <p:spPr>
          <a:xfrm>
            <a:off x="4509119" y="848544"/>
            <a:ext cx="1989985" cy="432048"/>
          </a:xfrm>
          <a:prstGeom prst="rect">
            <a:avLst/>
          </a:prstGeom>
          <a:noFill/>
        </p:spPr>
        <p:txBody>
          <a:bodyPr wrap="square" rtlCol="0" anchor="ctr" anchorCtr="0">
            <a:noAutofit/>
          </a:bodyPr>
          <a:lstStyle/>
          <a:p>
            <a:r>
              <a:rPr lang="en-US" altLang="zh-TW" sz="1400" b="1" dirty="0">
                <a:solidFill>
                  <a:srgbClr val="FFC000"/>
                </a:solidFill>
              </a:rPr>
              <a:t>PROTECTIVE COATING</a:t>
            </a:r>
            <a:endParaRPr lang="zh-TW" altLang="en-US" sz="1400" b="1" dirty="0">
              <a:solidFill>
                <a:srgbClr val="FFC000"/>
              </a:solidFill>
            </a:endParaRPr>
          </a:p>
          <a:p>
            <a:pPr algn="ctr"/>
            <a:endParaRPr lang="zh-TW" altLang="zh-TW" sz="1200" dirty="0">
              <a:solidFill>
                <a:srgbClr val="FFC000"/>
              </a:solidFill>
            </a:endParaRPr>
          </a:p>
        </p:txBody>
      </p:sp>
      <p:sp>
        <p:nvSpPr>
          <p:cNvPr id="20" name="TextBox 19"/>
          <p:cNvSpPr txBox="1"/>
          <p:nvPr/>
        </p:nvSpPr>
        <p:spPr>
          <a:xfrm>
            <a:off x="204354" y="4762365"/>
            <a:ext cx="6506270" cy="504056"/>
          </a:xfrm>
          <a:prstGeom prst="rect">
            <a:avLst/>
          </a:prstGeom>
          <a:solidFill>
            <a:schemeClr val="bg1">
              <a:lumMod val="75000"/>
            </a:schemeClr>
          </a:solidFill>
        </p:spPr>
        <p:txBody>
          <a:bodyPr wrap="square" rtlCol="0" anchor="ctr" anchorCtr="0">
            <a:noAutofit/>
          </a:bodyPr>
          <a:lstStyle/>
          <a:p>
            <a:endParaRPr lang="en-US" altLang="zh-TW" sz="1200" dirty="0"/>
          </a:p>
          <a:p>
            <a:r>
              <a:rPr lang="en-US" altLang="zh-TW" sz="1600" b="1" dirty="0"/>
              <a:t>Anti-Graffiti Coating Performance Testing in Government Buildings (</a:t>
            </a:r>
            <a:r>
              <a:rPr lang="en-US" altLang="zh-TW" sz="1600" b="1" dirty="0" err="1"/>
              <a:t>ArchSD</a:t>
            </a:r>
            <a:r>
              <a:rPr lang="en-US" altLang="zh-TW" sz="1200" b="1" dirty="0"/>
              <a:t>)</a:t>
            </a:r>
          </a:p>
          <a:p>
            <a:r>
              <a:rPr lang="en-US" altLang="zh-TW" sz="1200" dirty="0"/>
              <a:t>  </a:t>
            </a:r>
            <a:endParaRPr lang="zh-TW" altLang="en-US" sz="1200" dirty="0"/>
          </a:p>
        </p:txBody>
      </p:sp>
    </p:spTree>
    <p:extLst>
      <p:ext uri="{BB962C8B-B14F-4D97-AF65-F5344CB8AC3E}">
        <p14:creationId xmlns:p14="http://schemas.microsoft.com/office/powerpoint/2010/main" val="1619160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0BF00E3-A960-4E23-AAA0-F6F235F3C5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5604" y="5231317"/>
            <a:ext cx="2912539" cy="2184404"/>
          </a:xfrm>
          <a:prstGeom prst="rect">
            <a:avLst/>
          </a:prstGeom>
        </p:spPr>
      </p:pic>
      <p:sp>
        <p:nvSpPr>
          <p:cNvPr id="3" name="TextBox 2"/>
          <p:cNvSpPr txBox="1"/>
          <p:nvPr/>
        </p:nvSpPr>
        <p:spPr>
          <a:xfrm>
            <a:off x="476672" y="704528"/>
            <a:ext cx="2924944" cy="369332"/>
          </a:xfrm>
          <a:prstGeom prst="rect">
            <a:avLst/>
          </a:prstGeom>
          <a:noFill/>
        </p:spPr>
        <p:txBody>
          <a:bodyPr wrap="square" rtlCol="0">
            <a:spAutoFit/>
          </a:bodyPr>
          <a:lstStyle/>
          <a:p>
            <a:endParaRPr lang="zh-TW" altLang="en-US" dirty="0"/>
          </a:p>
        </p:txBody>
      </p:sp>
      <p:sp>
        <p:nvSpPr>
          <p:cNvPr id="24" name="Rectangle 23"/>
          <p:cNvSpPr/>
          <p:nvPr/>
        </p:nvSpPr>
        <p:spPr>
          <a:xfrm>
            <a:off x="0" y="6825208"/>
            <a:ext cx="260648" cy="308079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TextBox 22"/>
          <p:cNvSpPr txBox="1"/>
          <p:nvPr/>
        </p:nvSpPr>
        <p:spPr>
          <a:xfrm>
            <a:off x="0" y="-15552"/>
            <a:ext cx="2276872" cy="464156"/>
          </a:xfrm>
          <a:prstGeom prst="rect">
            <a:avLst/>
          </a:prstGeom>
          <a:solidFill>
            <a:srgbClr val="FFC000"/>
          </a:solidFill>
        </p:spPr>
        <p:txBody>
          <a:bodyPr wrap="square" rtlCol="0" anchor="ctr" anchorCtr="0">
            <a:noAutofit/>
          </a:bodyPr>
          <a:lstStyle/>
          <a:p>
            <a:r>
              <a:rPr lang="en-US" altLang="zh-TW" sz="1600" b="1" dirty="0">
                <a:solidFill>
                  <a:schemeClr val="bg1"/>
                </a:solidFill>
              </a:rPr>
              <a:t>PROJECT REFERENCES</a:t>
            </a:r>
            <a:endParaRPr lang="zh-TW" altLang="en-US" sz="1600" b="1" dirty="0">
              <a:solidFill>
                <a:schemeClr val="bg1"/>
              </a:solidFill>
            </a:endParaRPr>
          </a:p>
        </p:txBody>
      </p:sp>
      <p:pic>
        <p:nvPicPr>
          <p:cNvPr id="27" name="Picture 2"/>
          <p:cNvPicPr>
            <a:picLocks noChangeAspect="1" noChangeArrowheads="1"/>
          </p:cNvPicPr>
          <p:nvPr/>
        </p:nvPicPr>
        <p:blipFill>
          <a:blip r:embed="rId3" cstate="print"/>
          <a:stretch>
            <a:fillRect/>
          </a:stretch>
        </p:blipFill>
        <p:spPr bwMode="auto">
          <a:xfrm>
            <a:off x="209336" y="602020"/>
            <a:ext cx="390877" cy="410571"/>
          </a:xfrm>
          <a:prstGeom prst="rect">
            <a:avLst/>
          </a:prstGeom>
          <a:noFill/>
          <a:ln w="9525">
            <a:noFill/>
            <a:miter lim="800000"/>
            <a:headEnd/>
            <a:tailEnd/>
          </a:ln>
        </p:spPr>
      </p:pic>
      <p:sp>
        <p:nvSpPr>
          <p:cNvPr id="28" name="文字方塊 3"/>
          <p:cNvSpPr txBox="1"/>
          <p:nvPr/>
        </p:nvSpPr>
        <p:spPr>
          <a:xfrm>
            <a:off x="358895" y="673170"/>
            <a:ext cx="2952327" cy="432048"/>
          </a:xfrm>
          <a:prstGeom prst="rect">
            <a:avLst/>
          </a:prstGeom>
          <a:noFill/>
        </p:spPr>
        <p:txBody>
          <a:bodyPr wrap="square" rtlCol="0" anchor="ctr" anchorCtr="0">
            <a:noAutofit/>
          </a:bodyPr>
          <a:lstStyle/>
          <a:p>
            <a:pPr algn="r"/>
            <a:r>
              <a:rPr lang="en-US" altLang="zh-TW" sz="1400" dirty="0">
                <a:solidFill>
                  <a:schemeClr val="tx1">
                    <a:lumMod val="50000"/>
                    <a:lumOff val="50000"/>
                  </a:schemeClr>
                </a:solidFill>
              </a:rPr>
              <a:t>Architectural Services Department</a:t>
            </a:r>
            <a:endParaRPr lang="zh-TW" altLang="en-US" sz="1400" dirty="0">
              <a:solidFill>
                <a:schemeClr val="tx1">
                  <a:lumMod val="50000"/>
                  <a:lumOff val="50000"/>
                </a:schemeClr>
              </a:solidFill>
            </a:endParaRPr>
          </a:p>
          <a:p>
            <a:pPr algn="ctr"/>
            <a:endParaRPr lang="zh-TW" altLang="zh-TW" sz="1200" dirty="0"/>
          </a:p>
        </p:txBody>
      </p:sp>
      <p:sp>
        <p:nvSpPr>
          <p:cNvPr id="22" name="Rectangle 21"/>
          <p:cNvSpPr/>
          <p:nvPr/>
        </p:nvSpPr>
        <p:spPr>
          <a:xfrm flipV="1">
            <a:off x="3717032" y="776535"/>
            <a:ext cx="2996952"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TextBox 19"/>
          <p:cNvSpPr txBox="1"/>
          <p:nvPr/>
        </p:nvSpPr>
        <p:spPr>
          <a:xfrm>
            <a:off x="294474" y="8513682"/>
            <a:ext cx="3721283" cy="504056"/>
          </a:xfrm>
          <a:prstGeom prst="rect">
            <a:avLst/>
          </a:prstGeom>
          <a:solidFill>
            <a:schemeClr val="bg1">
              <a:lumMod val="50000"/>
            </a:schemeClr>
          </a:solidFill>
        </p:spPr>
        <p:txBody>
          <a:bodyPr wrap="square" rtlCol="0" anchor="ctr" anchorCtr="0">
            <a:noAutofit/>
          </a:bodyPr>
          <a:lstStyle/>
          <a:p>
            <a:r>
              <a:rPr lang="en-US" altLang="zh-TW" sz="1200" b="1" dirty="0">
                <a:solidFill>
                  <a:schemeClr val="bg1"/>
                </a:solidFill>
              </a:rPr>
              <a:t>TAMAR DEVELOPMENT</a:t>
            </a:r>
          </a:p>
          <a:p>
            <a:r>
              <a:rPr lang="en-US" altLang="zh-TW" sz="1200" dirty="0">
                <a:solidFill>
                  <a:schemeClr val="bg1"/>
                </a:solidFill>
              </a:rPr>
              <a:t>  </a:t>
            </a:r>
            <a:endParaRPr lang="zh-TW" altLang="en-US" sz="1200" dirty="0">
              <a:solidFill>
                <a:schemeClr val="bg1"/>
              </a:solidFill>
            </a:endParaRPr>
          </a:p>
        </p:txBody>
      </p:sp>
      <p:sp>
        <p:nvSpPr>
          <p:cNvPr id="18" name="文字方塊 17">
            <a:extLst>
              <a:ext uri="{FF2B5EF4-FFF2-40B4-BE49-F238E27FC236}">
                <a16:creationId xmlns:a16="http://schemas.microsoft.com/office/drawing/2014/main" id="{D1D8DFDA-8EED-4B79-8A30-69190935C157}"/>
              </a:ext>
            </a:extLst>
          </p:cNvPr>
          <p:cNvSpPr txBox="1"/>
          <p:nvPr/>
        </p:nvSpPr>
        <p:spPr>
          <a:xfrm>
            <a:off x="2681786" y="9195007"/>
            <a:ext cx="3168352" cy="307777"/>
          </a:xfrm>
          <a:prstGeom prst="rect">
            <a:avLst/>
          </a:prstGeom>
          <a:solidFill>
            <a:schemeClr val="accent5">
              <a:lumMod val="50000"/>
            </a:schemeClr>
          </a:solidFill>
        </p:spPr>
        <p:txBody>
          <a:bodyPr wrap="square" rtlCol="0">
            <a:spAutoFit/>
          </a:bodyPr>
          <a:lstStyle/>
          <a:p>
            <a:pPr algn="r"/>
            <a:r>
              <a:rPr lang="en-US" altLang="zh-TW" sz="1400" b="1" dirty="0">
                <a:solidFill>
                  <a:schemeClr val="bg1"/>
                </a:solidFill>
                <a:latin typeface="Dotum" pitchFamily="34" charset="-127"/>
                <a:ea typeface="Dotum" pitchFamily="34" charset="-127"/>
              </a:rPr>
              <a:t>Nu-Guard AG4 Graffiti Remover</a:t>
            </a:r>
            <a:endParaRPr lang="zh-TW" altLang="en-US" sz="1400" b="1" dirty="0">
              <a:solidFill>
                <a:schemeClr val="bg1"/>
              </a:solidFill>
              <a:latin typeface="Dotum" pitchFamily="34" charset="-127"/>
              <a:ea typeface="Dotum" pitchFamily="34" charset="-127"/>
            </a:endParaRPr>
          </a:p>
        </p:txBody>
      </p:sp>
      <p:pic>
        <p:nvPicPr>
          <p:cNvPr id="6" name="圖片 5">
            <a:extLst>
              <a:ext uri="{FF2B5EF4-FFF2-40B4-BE49-F238E27FC236}">
                <a16:creationId xmlns:a16="http://schemas.microsoft.com/office/drawing/2014/main" id="{516AB779-58B8-45E7-9F54-3D32E39C75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29023" y="1687683"/>
            <a:ext cx="2856036" cy="2142027"/>
          </a:xfrm>
          <a:prstGeom prst="rect">
            <a:avLst/>
          </a:prstGeom>
        </p:spPr>
      </p:pic>
      <p:pic>
        <p:nvPicPr>
          <p:cNvPr id="8" name="圖片 7">
            <a:extLst>
              <a:ext uri="{FF2B5EF4-FFF2-40B4-BE49-F238E27FC236}">
                <a16:creationId xmlns:a16="http://schemas.microsoft.com/office/drawing/2014/main" id="{C72BE2E3-55CF-40DE-92B9-45B3C2FA08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4917" y="4867249"/>
            <a:ext cx="3869001" cy="2901751"/>
          </a:xfrm>
          <a:prstGeom prst="rect">
            <a:avLst/>
          </a:prstGeom>
        </p:spPr>
      </p:pic>
      <p:pic>
        <p:nvPicPr>
          <p:cNvPr id="13" name="圖片 12">
            <a:extLst>
              <a:ext uri="{FF2B5EF4-FFF2-40B4-BE49-F238E27FC236}">
                <a16:creationId xmlns:a16="http://schemas.microsoft.com/office/drawing/2014/main" id="{00CB79AF-ACD9-4ABD-A926-7A81DFEFD1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68463" y="1888570"/>
            <a:ext cx="2860901" cy="1702690"/>
          </a:xfrm>
          <a:prstGeom prst="rect">
            <a:avLst/>
          </a:prstGeom>
        </p:spPr>
      </p:pic>
      <p:pic>
        <p:nvPicPr>
          <p:cNvPr id="16" name="圖片 15">
            <a:extLst>
              <a:ext uri="{FF2B5EF4-FFF2-40B4-BE49-F238E27FC236}">
                <a16:creationId xmlns:a16="http://schemas.microsoft.com/office/drawing/2014/main" id="{2E76E784-B109-47B1-BBBB-93BD780D08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635887" y="1705694"/>
            <a:ext cx="2860900" cy="2145675"/>
          </a:xfrm>
          <a:prstGeom prst="rect">
            <a:avLst/>
          </a:prstGeom>
        </p:spPr>
      </p:pic>
      <p:sp>
        <p:nvSpPr>
          <p:cNvPr id="21" name="文字方塊 20">
            <a:extLst>
              <a:ext uri="{FF2B5EF4-FFF2-40B4-BE49-F238E27FC236}">
                <a16:creationId xmlns:a16="http://schemas.microsoft.com/office/drawing/2014/main" id="{CDE334B0-33C6-4D03-B76F-EBD21892F6F7}"/>
              </a:ext>
            </a:extLst>
          </p:cNvPr>
          <p:cNvSpPr txBox="1"/>
          <p:nvPr/>
        </p:nvSpPr>
        <p:spPr>
          <a:xfrm>
            <a:off x="108572" y="4234595"/>
            <a:ext cx="4030603" cy="584775"/>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Application of Nu-Guard AG4 Graffiti Remover</a:t>
            </a:r>
          </a:p>
        </p:txBody>
      </p:sp>
      <p:sp>
        <p:nvSpPr>
          <p:cNvPr id="25" name="文字方塊 24">
            <a:extLst>
              <a:ext uri="{FF2B5EF4-FFF2-40B4-BE49-F238E27FC236}">
                <a16:creationId xmlns:a16="http://schemas.microsoft.com/office/drawing/2014/main" id="{5A1F4AF8-70E2-47C1-B122-792820075A54}"/>
              </a:ext>
            </a:extLst>
          </p:cNvPr>
          <p:cNvSpPr txBox="1"/>
          <p:nvPr/>
        </p:nvSpPr>
        <p:spPr>
          <a:xfrm>
            <a:off x="4177815" y="4251296"/>
            <a:ext cx="2536169"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Clean up with water</a:t>
            </a:r>
          </a:p>
        </p:txBody>
      </p:sp>
      <p:sp>
        <p:nvSpPr>
          <p:cNvPr id="26" name="文字方塊 25">
            <a:extLst>
              <a:ext uri="{FF2B5EF4-FFF2-40B4-BE49-F238E27FC236}">
                <a16:creationId xmlns:a16="http://schemas.microsoft.com/office/drawing/2014/main" id="{D8333D32-AB6C-4098-811F-671B4336D88F}"/>
              </a:ext>
            </a:extLst>
          </p:cNvPr>
          <p:cNvSpPr txBox="1"/>
          <p:nvPr/>
        </p:nvSpPr>
        <p:spPr>
          <a:xfrm>
            <a:off x="235359" y="7993406"/>
            <a:ext cx="4030603" cy="338554"/>
          </a:xfrm>
          <a:prstGeom prst="rect">
            <a:avLst/>
          </a:prstGeom>
          <a:noFill/>
        </p:spPr>
        <p:txBody>
          <a:bodyPr wrap="square" rtlCol="0">
            <a:spAutoFit/>
          </a:bodyPr>
          <a:lstStyle/>
          <a:p>
            <a:pPr indent="-285750">
              <a:buFont typeface="Wingdings" panose="05000000000000000000" pitchFamily="2" charset="2"/>
              <a:buChar char="p"/>
            </a:pPr>
            <a:r>
              <a:rPr lang="en-US" altLang="zh-HK" sz="1600" b="1" dirty="0">
                <a:solidFill>
                  <a:schemeClr val="accent5">
                    <a:lumMod val="50000"/>
                  </a:schemeClr>
                </a:solidFill>
              </a:rPr>
              <a:t>Before Application</a:t>
            </a:r>
          </a:p>
        </p:txBody>
      </p:sp>
      <p:sp>
        <p:nvSpPr>
          <p:cNvPr id="29" name="文字方塊 28">
            <a:extLst>
              <a:ext uri="{FF2B5EF4-FFF2-40B4-BE49-F238E27FC236}">
                <a16:creationId xmlns:a16="http://schemas.microsoft.com/office/drawing/2014/main" id="{0F1E511E-BB3C-4C58-B790-7043C52B6C83}"/>
              </a:ext>
            </a:extLst>
          </p:cNvPr>
          <p:cNvSpPr txBox="1"/>
          <p:nvPr/>
        </p:nvSpPr>
        <p:spPr>
          <a:xfrm>
            <a:off x="2493067" y="8002371"/>
            <a:ext cx="4030603" cy="584775"/>
          </a:xfrm>
          <a:prstGeom prst="rect">
            <a:avLst/>
          </a:prstGeom>
          <a:noFill/>
        </p:spPr>
        <p:txBody>
          <a:bodyPr wrap="square" rtlCol="0">
            <a:spAutoFit/>
          </a:bodyPr>
          <a:lstStyle/>
          <a:p>
            <a:pPr indent="-285750">
              <a:buFont typeface="Wingdings" panose="05000000000000000000" pitchFamily="2" charset="2"/>
              <a:buChar char="p"/>
            </a:pPr>
            <a:r>
              <a:rPr lang="en-US" altLang="zh-HK" sz="1600" dirty="0">
                <a:solidFill>
                  <a:schemeClr val="accent5">
                    <a:lumMod val="50000"/>
                  </a:schemeClr>
                </a:solidFill>
              </a:rPr>
              <a:t>After application of AG4 and clean up with water</a:t>
            </a:r>
          </a:p>
        </p:txBody>
      </p:sp>
      <p:sp>
        <p:nvSpPr>
          <p:cNvPr id="2" name="Rectangle 4">
            <a:extLst>
              <a:ext uri="{FF2B5EF4-FFF2-40B4-BE49-F238E27FC236}">
                <a16:creationId xmlns:a16="http://schemas.microsoft.com/office/drawing/2014/main" id="{84CFC4CF-AB92-4CC3-B041-E0286A841125}"/>
              </a:ext>
            </a:extLst>
          </p:cNvPr>
          <p:cNvSpPr/>
          <p:nvPr/>
        </p:nvSpPr>
        <p:spPr>
          <a:xfrm flipV="1">
            <a:off x="3401616" y="776536"/>
            <a:ext cx="3312368"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FC0760C0-F95B-45B5-9C61-471D5CD71622}"/>
              </a:ext>
            </a:extLst>
          </p:cNvPr>
          <p:cNvSpPr txBox="1"/>
          <p:nvPr/>
        </p:nvSpPr>
        <p:spPr>
          <a:xfrm>
            <a:off x="4437112" y="416496"/>
            <a:ext cx="2304256" cy="504056"/>
          </a:xfrm>
          <a:prstGeom prst="rect">
            <a:avLst/>
          </a:prstGeom>
          <a:noFill/>
        </p:spPr>
        <p:txBody>
          <a:bodyPr wrap="square" rtlCol="0" anchor="ctr" anchorCtr="0">
            <a:noAutofit/>
          </a:bodyPr>
          <a:lstStyle/>
          <a:p>
            <a:pPr algn="r"/>
            <a:r>
              <a:rPr lang="en-US" altLang="zh-TW" sz="2000" dirty="0">
                <a:solidFill>
                  <a:srgbClr val="FFC000"/>
                </a:solidFill>
              </a:rPr>
              <a:t>Coating</a:t>
            </a:r>
            <a:endParaRPr lang="zh-TW" altLang="en-US" sz="2000" dirty="0">
              <a:solidFill>
                <a:srgbClr val="FFC000"/>
              </a:solidFill>
            </a:endParaRPr>
          </a:p>
          <a:p>
            <a:pPr algn="r"/>
            <a:endParaRPr lang="zh-TW" altLang="zh-TW" sz="1200" dirty="0">
              <a:solidFill>
                <a:srgbClr val="FFC000"/>
              </a:solidFill>
            </a:endParaRPr>
          </a:p>
        </p:txBody>
      </p:sp>
      <p:sp>
        <p:nvSpPr>
          <p:cNvPr id="7" name="文字方塊 3">
            <a:extLst>
              <a:ext uri="{FF2B5EF4-FFF2-40B4-BE49-F238E27FC236}">
                <a16:creationId xmlns:a16="http://schemas.microsoft.com/office/drawing/2014/main" id="{BE343A44-094D-47CB-85D2-8EBD06DE50FA}"/>
              </a:ext>
            </a:extLst>
          </p:cNvPr>
          <p:cNvSpPr txBox="1"/>
          <p:nvPr/>
        </p:nvSpPr>
        <p:spPr>
          <a:xfrm>
            <a:off x="4265962" y="838775"/>
            <a:ext cx="2382702" cy="432048"/>
          </a:xfrm>
          <a:prstGeom prst="rect">
            <a:avLst/>
          </a:prstGeom>
          <a:noFill/>
        </p:spPr>
        <p:txBody>
          <a:bodyPr wrap="square" rtlCol="0" anchor="ctr" anchorCtr="0">
            <a:noAutofit/>
          </a:bodyPr>
          <a:lstStyle/>
          <a:p>
            <a:r>
              <a:rPr lang="en-US" altLang="zh-TW" sz="1600" b="1" dirty="0">
                <a:solidFill>
                  <a:srgbClr val="FFC000"/>
                </a:solidFill>
              </a:rPr>
              <a:t>GRAFFITI REMOVER</a:t>
            </a:r>
            <a:endParaRPr lang="zh-TW" altLang="en-US" sz="1600" b="1" dirty="0">
              <a:solidFill>
                <a:srgbClr val="FFC000"/>
              </a:solidFill>
            </a:endParaRPr>
          </a:p>
          <a:p>
            <a:pPr algn="ctr"/>
            <a:endParaRPr lang="zh-TW" altLang="zh-TW" sz="1200" dirty="0">
              <a:solidFill>
                <a:srgbClr val="FFC000"/>
              </a:solidFill>
            </a:endParaRPr>
          </a:p>
        </p:txBody>
      </p:sp>
    </p:spTree>
    <p:extLst>
      <p:ext uri="{BB962C8B-B14F-4D97-AF65-F5344CB8AC3E}">
        <p14:creationId xmlns:p14="http://schemas.microsoft.com/office/powerpoint/2010/main" val="36903750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76&quot;/&gt;&lt;/object&gt;&lt;object type=&quot;3&quot; unique_id=&quot;10007&quot;&gt;&lt;property id=&quot;20148&quot; value=&quot;5&quot;/&gt;&lt;property id=&quot;20300&quot; value=&quot;Slide 4&quot;/&gt;&lt;property id=&quot;20307&quot; value=&quot;265&quot;/&gt;&lt;/object&gt;&lt;object type=&quot;3&quot; unique_id=&quot;10008&quot;&gt;&lt;property id=&quot;20148&quot; value=&quot;5&quot;/&gt;&lt;property id=&quot;20300&quot; value=&quot;Slide 5&quot;/&gt;&lt;property id=&quot;20307&quot; value=&quot;259&quot;/&gt;&lt;/object&gt;&lt;object type=&quot;3&quot; unique_id=&quot;10009&quot;&gt;&lt;property id=&quot;20148&quot; value=&quot;5&quot;/&gt;&lt;property id=&quot;20300&quot; value=&quot;Slide 6&quot;/&gt;&lt;property id=&quot;20307&quot; value=&quot;277&quot;/&gt;&lt;/object&gt;&lt;object type=&quot;3&quot; unique_id=&quot;10010&quot;&gt;&lt;property id=&quot;20148&quot; value=&quot;5&quot;/&gt;&lt;property id=&quot;20300&quot; value=&quot;Slide 7&quot;/&gt;&lt;property id=&quot;20307&quot; value=&quot;278&quot;/&gt;&lt;/object&gt;&lt;object type=&quot;3&quot; unique_id=&quot;10011&quot;&gt;&lt;property id=&quot;20148&quot; value=&quot;5&quot;/&gt;&lt;property id=&quot;20300&quot; value=&quot;Slide 8&quot;/&gt;&lt;property id=&quot;20307&quot; value=&quot;279&quot;/&gt;&lt;/object&gt;&lt;object type=&quot;3&quot; unique_id=&quot;10012&quot;&gt;&lt;property id=&quot;20148&quot; value=&quot;5&quot;/&gt;&lt;property id=&quot;20300&quot; value=&quot;Slide 9&quot;/&gt;&lt;property id=&quot;20307&quot; value=&quot;280&quot;/&gt;&lt;/object&gt;&lt;object type=&quot;3&quot; unique_id=&quot;10013&quot;&gt;&lt;property id=&quot;20148&quot; value=&quot;5&quot;/&gt;&lt;property id=&quot;20300&quot; value=&quot;Slide 10&quot;/&gt;&lt;property id=&quot;20307&quot; value=&quot;281&quot;/&gt;&lt;/object&gt;&lt;object type=&quot;3&quot; unique_id=&quot;10014&quot;&gt;&lt;property id=&quot;20148&quot; value=&quot;5&quot;/&gt;&lt;property id=&quot;20300&quot; value=&quot;Slide 11&quot;/&gt;&lt;property id=&quot;20307&quot; value=&quot;285&quot;/&gt;&lt;/object&gt;&lt;object type=&quot;3&quot; unique_id=&quot;10015&quot;&gt;&lt;property id=&quot;20148&quot; value=&quot;5&quot;/&gt;&lt;property id=&quot;20300&quot; value=&quot;Slide 12&quot;/&gt;&lt;property id=&quot;20307&quot; value=&quot;312&quot;/&gt;&lt;/object&gt;&lt;object type=&quot;3&quot; unique_id=&quot;10016&quot;&gt;&lt;property id=&quot;20148&quot; value=&quot;5&quot;/&gt;&lt;property id=&quot;20300&quot; value=&quot;Slide 13&quot;/&gt;&lt;property id=&quot;20307&quot; value=&quot;284&quot;/&gt;&lt;/object&gt;&lt;object type=&quot;3&quot; unique_id=&quot;10017&quot;&gt;&lt;property id=&quot;20148&quot; value=&quot;5&quot;/&gt;&lt;property id=&quot;20300&quot; value=&quot;Slide 14&quot;/&gt;&lt;property id=&quot;20307&quot; value=&quot;274&quot;/&gt;&lt;/object&gt;&lt;object type=&quot;3&quot; unique_id=&quot;10018&quot;&gt;&lt;property id=&quot;20148&quot; value=&quot;5&quot;/&gt;&lt;property id=&quot;20300&quot; value=&quot;Slide 15&quot;/&gt;&lt;property id=&quot;20307&quot; value=&quot;271&quot;/&gt;&lt;/object&gt;&lt;object type=&quot;3&quot; unique_id=&quot;10019&quot;&gt;&lt;property id=&quot;20148&quot; value=&quot;5&quot;/&gt;&lt;property id=&quot;20300&quot; value=&quot;Slide 16&quot;/&gt;&lt;property id=&quot;20307&quot; value=&quot;264&quot;/&gt;&lt;/object&gt;&lt;object type=&quot;3&quot; unique_id=&quot;10020&quot;&gt;&lt;property id=&quot;20148&quot; value=&quot;5&quot;/&gt;&lt;property id=&quot;20300&quot; value=&quot;Slide 17&quot;/&gt;&lt;property id=&quot;20307&quot; value=&quot;286&quot;/&gt;&lt;/object&gt;&lt;object type=&quot;3&quot; unique_id=&quot;10021&quot;&gt;&lt;property id=&quot;20148&quot; value=&quot;5&quot;/&gt;&lt;property id=&quot;20300&quot; value=&quot;Slide 18&quot;/&gt;&lt;property id=&quot;20307&quot; value=&quot;303&quot;/&gt;&lt;/object&gt;&lt;object type=&quot;3&quot; unique_id=&quot;10022&quot;&gt;&lt;property id=&quot;20148&quot; value=&quot;5&quot;/&gt;&lt;property id=&quot;20300&quot; value=&quot;Slide 19&quot;/&gt;&lt;property id=&quot;20307&quot; value=&quot;297&quot;/&gt;&lt;/object&gt;&lt;object type=&quot;3&quot; unique_id=&quot;10023&quot;&gt;&lt;property id=&quot;20148&quot; value=&quot;5&quot;/&gt;&lt;property id=&quot;20300&quot; value=&quot;Slide 20&quot;/&gt;&lt;property id=&quot;20307&quot; value=&quot;298&quot;/&gt;&lt;/object&gt;&lt;object type=&quot;3&quot; unique_id=&quot;10024&quot;&gt;&lt;property id=&quot;20148&quot; value=&quot;5&quot;/&gt;&lt;property id=&quot;20300&quot; value=&quot;Slide 21&quot;/&gt;&lt;property id=&quot;20307&quot; value=&quot;291&quot;/&gt;&lt;/object&gt;&lt;object type=&quot;3&quot; unique_id=&quot;10025&quot;&gt;&lt;property id=&quot;20148&quot; value=&quot;5&quot;/&gt;&lt;property id=&quot;20300&quot; value=&quot;Slide 22&quot;/&gt;&lt;property id=&quot;20307&quot; value=&quot;293&quot;/&gt;&lt;/object&gt;&lt;object type=&quot;3&quot; unique_id=&quot;10026&quot;&gt;&lt;property id=&quot;20148&quot; value=&quot;5&quot;/&gt;&lt;property id=&quot;20300&quot; value=&quot;Slide 23&quot;/&gt;&lt;property id=&quot;20307&quot; value=&quot;292&quot;/&gt;&lt;/object&gt;&lt;object type=&quot;3&quot; unique_id=&quot;10027&quot;&gt;&lt;property id=&quot;20148&quot; value=&quot;5&quot;/&gt;&lt;property id=&quot;20300&quot; value=&quot;Slide 24&quot;/&gt;&lt;property id=&quot;20307&quot; value=&quot;294&quot;/&gt;&lt;/object&gt;&lt;object type=&quot;3&quot; unique_id=&quot;10028&quot;&gt;&lt;property id=&quot;20148&quot; value=&quot;5&quot;/&gt;&lt;property id=&quot;20300&quot; value=&quot;Slide 25&quot;/&gt;&lt;property id=&quot;20307&quot; value=&quot;295&quot;/&gt;&lt;/object&gt;&lt;object type=&quot;3&quot; unique_id=&quot;10029&quot;&gt;&lt;property id=&quot;20148&quot; value=&quot;5&quot;/&gt;&lt;property id=&quot;20300&quot; value=&quot;Slide 26&quot;/&gt;&lt;property id=&quot;20307&quot; value=&quot;306&quot;/&gt;&lt;/object&gt;&lt;object type=&quot;3&quot; unique_id=&quot;10030&quot;&gt;&lt;property id=&quot;20148&quot; value=&quot;5&quot;/&gt;&lt;property id=&quot;20300&quot; value=&quot;Slide 27&quot;/&gt;&lt;property id=&quot;20307&quot; value=&quot;296&quot;/&gt;&lt;/object&gt;&lt;object type=&quot;3&quot; unique_id=&quot;10031&quot;&gt;&lt;property id=&quot;20148&quot; value=&quot;5&quot;/&gt;&lt;property id=&quot;20300&quot; value=&quot;Slide 28&quot;/&gt;&lt;property id=&quot;20307&quot; value=&quot;288&quot;/&gt;&lt;/object&gt;&lt;object type=&quot;3&quot; unique_id=&quot;10032&quot;&gt;&lt;property id=&quot;20148&quot; value=&quot;5&quot;/&gt;&lt;property id=&quot;20300&quot; value=&quot;Slide 29&quot;/&gt;&lt;property id=&quot;20307&quot; value=&quot;289&quot;/&gt;&lt;/object&gt;&lt;object type=&quot;3&quot; unique_id=&quot;10033&quot;&gt;&lt;property id=&quot;20148&quot; value=&quot;5&quot;/&gt;&lt;property id=&quot;20300&quot; value=&quot;Slide 30&quot;/&gt;&lt;property id=&quot;20307&quot; value=&quot;287&quot;/&gt;&lt;/object&gt;&lt;object type=&quot;3&quot; unique_id=&quot;10034&quot;&gt;&lt;property id=&quot;20148&quot; value=&quot;5&quot;/&gt;&lt;property id=&quot;20300&quot; value=&quot;Slide 31&quot;/&gt;&lt;property id=&quot;20307&quot; value=&quot;311&quot;/&gt;&lt;/object&gt;&lt;object type=&quot;3&quot; unique_id=&quot;10035&quot;&gt;&lt;property id=&quot;20148&quot; value=&quot;5&quot;/&gt;&lt;property id=&quot;20300&quot; value=&quot;Slide 32&quot;/&gt;&lt;property id=&quot;20307&quot; value=&quot;299&quot;/&gt;&lt;/object&gt;&lt;object type=&quot;3&quot; unique_id=&quot;10036&quot;&gt;&lt;property id=&quot;20148&quot; value=&quot;5&quot;/&gt;&lt;property id=&quot;20300&quot; value=&quot;Slide 33&quot;/&gt;&lt;property id=&quot;20307&quot; value=&quot;308&quot;/&gt;&lt;/object&gt;&lt;object type=&quot;3&quot; unique_id=&quot;10037&quot;&gt;&lt;property id=&quot;20148&quot; value=&quot;5&quot;/&gt;&lt;property id=&quot;20300&quot; value=&quot;Slide 34&quot;/&gt;&lt;property id=&quot;20307&quot; value=&quot;309&quot;/&gt;&lt;/object&gt;&lt;object type=&quot;3&quot; unique_id=&quot;10038&quot;&gt;&lt;property id=&quot;20148&quot; value=&quot;5&quot;/&gt;&lt;property id=&quot;20300&quot; value=&quot;Slide 35&quot;/&gt;&lt;property id=&quot;20307&quot; value=&quot;300&quot;/&gt;&lt;/object&gt;&lt;object type=&quot;3&quot; unique_id=&quot;10039&quot;&gt;&lt;property id=&quot;20148&quot; value=&quot;5&quot;/&gt;&lt;property id=&quot;20300&quot; value=&quot;Slide 36&quot;/&gt;&lt;property id=&quot;20307&quot; value=&quot;301&quot;/&gt;&lt;/object&gt;&lt;object type=&quot;3&quot; unique_id=&quot;10040&quot;&gt;&lt;property id=&quot;20148&quot; value=&quot;5&quot;/&gt;&lt;property id=&quot;20300&quot; value=&quot;Slide 37&quot;/&gt;&lt;property id=&quot;20307&quot; value=&quot;275&quot;/&gt;&lt;/object&gt;&lt;object type=&quot;3&quot; unique_id=&quot;10041&quot;&gt;&lt;property id=&quot;20148&quot; value=&quot;5&quot;/&gt;&lt;property id=&quot;20300&quot; value=&quot;Slide 38&quot;/&gt;&lt;property id=&quot;20307&quot; value=&quot;304&quot;/&gt;&lt;/object&gt;&lt;object type=&quot;3&quot; unique_id=&quot;10042&quot;&gt;&lt;property id=&quot;20148&quot; value=&quot;5&quot;/&gt;&lt;property id=&quot;20300&quot; value=&quot;Slide 39&quot;/&gt;&lt;property id=&quot;20307&quot; value=&quot;310&quot;/&gt;&lt;/object&gt;&lt;object type=&quot;3&quot; unique_id=&quot;10043&quot;&gt;&lt;property id=&quot;20148&quot; value=&quot;5&quot;/&gt;&lt;property id=&quot;20300&quot; value=&quot;Slide 40&quot;/&gt;&lt;property id=&quot;20307&quot; value=&quot;262&quot;/&gt;&lt;/object&gt;&lt;/object&gt;&lt;/object&gt;&lt;/database&gt;"/>
  <p:tag name="SECTOMILLISECCONVERTED" val="1"/>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10583</TotalTime>
  <Words>1545</Words>
  <Application>Microsoft Office PowerPoint</Application>
  <PresentationFormat>A4 紙張 (210x297 公釐)</PresentationFormat>
  <Paragraphs>230</Paragraphs>
  <Slides>17</Slides>
  <Notes>1</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17</vt:i4>
      </vt:variant>
    </vt:vector>
  </HeadingPairs>
  <TitlesOfParts>
    <vt:vector size="24" baseType="lpstr">
      <vt:lpstr>Arial Unicode MS</vt:lpstr>
      <vt:lpstr>Dotum</vt:lpstr>
      <vt:lpstr>新細明體</vt:lpstr>
      <vt:lpstr>Arial</vt:lpstr>
      <vt:lpstr>Calibri</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Kes_Andrew</dc:creator>
  <cp:lastModifiedBy>Francis Wu</cp:lastModifiedBy>
  <cp:revision>609</cp:revision>
  <cp:lastPrinted>2014-11-06T04:20:32Z</cp:lastPrinted>
  <dcterms:created xsi:type="dcterms:W3CDTF">2013-11-08T04:29:36Z</dcterms:created>
  <dcterms:modified xsi:type="dcterms:W3CDTF">2020-08-17T02:06:19Z</dcterms:modified>
</cp:coreProperties>
</file>